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9db70bbe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db70bbe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Fractures act as a conduit for fluid flow and they come in multiple scales, and are relavent in many different applications. In faults zones, fractured rocks interact with fluids that could potentially activate their slip, fractures act as pathwasy for hydrocarbon, and other subsurface fluids to migrate.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9db70bbe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9db70bbe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9db70bbe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9db70bbe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understand how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9db70bbe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9db70bbe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Clr>
                <a:schemeClr val="dk1"/>
              </a:buClr>
              <a:buSzPts val="1100"/>
              <a:buFont typeface="Arial"/>
              <a:buNone/>
            </a:pPr>
            <a:r>
              <a:rPr lang="en"/>
              <a:t>\begin{align*}</a:t>
            </a:r>
            <a:endParaRPr/>
          </a:p>
          <a:p>
            <a:pPr indent="0" lvl="0" marL="0" rtl="0" algn="l">
              <a:spcBef>
                <a:spcPts val="0"/>
              </a:spcBef>
              <a:spcAft>
                <a:spcPts val="0"/>
              </a:spcAft>
              <a:buClr>
                <a:schemeClr val="dk1"/>
              </a:buClr>
              <a:buSzPts val="1100"/>
              <a:buFont typeface="Arial"/>
              <a:buNone/>
            </a:pPr>
            <a:r>
              <a:rPr lang="en"/>
              <a:t>g(x) &amp; =  a e^{-\frac{1}{2} \left( \frac{x-b}{c}\right)^2} \\</a:t>
            </a:r>
            <a:endParaRPr/>
          </a:p>
          <a:p>
            <a:pPr indent="0" lvl="0" marL="0" rtl="0" algn="l">
              <a:spcBef>
                <a:spcPts val="0"/>
              </a:spcBef>
              <a:spcAft>
                <a:spcPts val="0"/>
              </a:spcAft>
              <a:buClr>
                <a:schemeClr val="dk1"/>
              </a:buClr>
              <a:buSzPts val="1100"/>
              <a:buFont typeface="Arial"/>
              <a:buNone/>
            </a:pPr>
            <a:r>
              <a:rPr lang="en"/>
              <a:t>g'(x) &amp; =  (-\frac{a}{c^2}) (x - b) e^{-\frac{1}{2} \left( \frac{x-b}{c}\right)^2} \\</a:t>
            </a:r>
            <a:endParaRPr/>
          </a:p>
          <a:p>
            <a:pPr indent="0" lvl="0" marL="0" rtl="0" algn="l">
              <a:spcBef>
                <a:spcPts val="0"/>
              </a:spcBef>
              <a:spcAft>
                <a:spcPts val="0"/>
              </a:spcAft>
              <a:buClr>
                <a:schemeClr val="dk1"/>
              </a:buClr>
              <a:buSzPts val="1100"/>
              <a:buFont typeface="Arial"/>
              <a:buNone/>
            </a:pPr>
            <a:r>
              <a:rPr lang="en"/>
              <a:t>g''(x) &amp; =  \frac{a\left(x^2-2bx-c^2+b^2\right)\mathrm{e}^{-\frac{\left(x-b\right)^2}{2c^2}}}{c^4} \\</a:t>
            </a:r>
            <a:endParaRPr/>
          </a:p>
          <a:p>
            <a:pPr indent="0" lvl="0" marL="0" rtl="0" algn="l">
              <a:spcBef>
                <a:spcPts val="0"/>
              </a:spcBef>
              <a:spcAft>
                <a:spcPts val="0"/>
              </a:spcAft>
              <a:buClr>
                <a:schemeClr val="dk1"/>
              </a:buClr>
              <a:buSzPts val="1100"/>
              <a:buFont typeface="Arial"/>
              <a:buNone/>
            </a:pPr>
            <a:r>
              <a:rPr lang="en"/>
              <a:t>g(x,y) &amp; = A \exp \left[   -\frac{1}{2}    \left(  \left( \frac{x - x_0}{c_x}  \right)^2 + \left( \frac{y - y_0}{c_y}  \right)^2   \right)  \right]</a:t>
            </a:r>
            <a:endParaRPr/>
          </a:p>
          <a:p>
            <a:pPr indent="0" lvl="0" marL="0" rtl="0" algn="l">
              <a:spcBef>
                <a:spcPts val="0"/>
              </a:spcBef>
              <a:spcAft>
                <a:spcPts val="0"/>
              </a:spcAft>
              <a:buClr>
                <a:schemeClr val="dk1"/>
              </a:buClr>
              <a:buSzPts val="1100"/>
              <a:buFont typeface="Arial"/>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9db70bbe8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9db70bbe8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9db70bbe8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9db70bbe8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http://setosa.io/ev/image-kernels/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9db70bbe8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9db70bbe8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9db70bbe8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9db70bbe8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9db70bbe8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9db70bbe8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9db70bbe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59db70bbe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9db70bbe8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9db70bbe8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9db70bbe8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9db70bbe8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9db70bbe8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9db70bbe8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9db70bbe8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9db70bbe8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Identifying plate like element, and eliminating blobs.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9db70bbe8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59db70bbe8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9db70bbe8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9db70bbe8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9db70bbe8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9db70bbe8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9db70bbe8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9db70bbe8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9db70bbe8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9db70bbe8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9db70bbe8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9db70bbe8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167119b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167119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9db70bbe8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9db70bbe8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9db70bbe8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9db70bbe8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http://www.tlhiv.org/ltxpreview/</a:t>
            </a:r>
            <a:endParaRPr/>
          </a:p>
          <a:p>
            <a:pPr indent="0" lvl="0" marL="0" rtl="0" algn="l">
              <a:spcBef>
                <a:spcPts val="0"/>
              </a:spcBef>
              <a:spcAft>
                <a:spcPts val="0"/>
              </a:spcAft>
              <a:buNone/>
            </a:pPr>
            <a:r>
              <a:rPr lang="en"/>
              <a:t>\begin{align*}</a:t>
            </a:r>
            <a:endParaRPr/>
          </a:p>
          <a:p>
            <a:pPr indent="0" lvl="0" marL="0" rtl="0" algn="l">
              <a:spcBef>
                <a:spcPts val="0"/>
              </a:spcBef>
              <a:spcAft>
                <a:spcPts val="0"/>
              </a:spcAft>
              <a:buNone/>
            </a:pPr>
            <a:r>
              <a:rPr lang="en"/>
              <a:t>g(x) &amp; =  a e^{-\frac{1}{2} \left( \frac{x-b}{c}\right)^2} \\</a:t>
            </a:r>
            <a:endParaRPr/>
          </a:p>
          <a:p>
            <a:pPr indent="0" lvl="0" marL="0" rtl="0" algn="l">
              <a:spcBef>
                <a:spcPts val="0"/>
              </a:spcBef>
              <a:spcAft>
                <a:spcPts val="0"/>
              </a:spcAft>
              <a:buNone/>
            </a:pPr>
            <a:r>
              <a:rPr lang="en"/>
              <a:t>g'(x) &amp; =  (-\frac{a}{c^2}) (x - b) e^{-\frac{1}{2} \left( \frac{x-b}{c}\right)^2} \\</a:t>
            </a:r>
            <a:endParaRPr/>
          </a:p>
          <a:p>
            <a:pPr indent="0" lvl="0" marL="0" rtl="0" algn="l">
              <a:spcBef>
                <a:spcPts val="0"/>
              </a:spcBef>
              <a:spcAft>
                <a:spcPts val="0"/>
              </a:spcAft>
              <a:buNone/>
            </a:pPr>
            <a:r>
              <a:rPr lang="en"/>
              <a:t>g''(x) &amp; =  \frac{a\left(x^2-2bx-c^2+b^2\right)\mathrm{e}^{-\frac{\left(x-b\right)^2}{2c^2}}}{c^4} \\</a:t>
            </a:r>
            <a:endParaRPr/>
          </a:p>
          <a:p>
            <a:pPr indent="0" lvl="0" marL="0" rtl="0" algn="l">
              <a:spcBef>
                <a:spcPts val="0"/>
              </a:spcBef>
              <a:spcAft>
                <a:spcPts val="0"/>
              </a:spcAft>
              <a:buNone/>
            </a:pPr>
            <a:r>
              <a:rPr lang="en"/>
              <a:t>g(x,y) &amp; = A \exp \left[   -\frac{1}{2}    \left(  \left( \frac{x - x_0}{c_x}  \right)^2 + \left( \frac{y - y_0}{c_y}  \right)^2   \right)  \right]</a:t>
            </a:r>
            <a:endParaRPr/>
          </a:p>
          <a:p>
            <a:pPr indent="0" lvl="0" marL="0" rtl="0" algn="l">
              <a:spcBef>
                <a:spcPts val="0"/>
              </a:spcBef>
              <a:spcAft>
                <a:spcPts val="0"/>
              </a:spcAft>
              <a:buNone/>
            </a:pPr>
            <a:r>
              <a:rPr lang="en"/>
              <a:t>\end{align*}</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59db70bbe8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59db70bbe8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9db70bbe8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9db70bbe8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59db70bbe8_1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59db70bbe8_1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9db70bbe8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9db70bbe8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9db70bbe8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9db70bbe8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9db70bb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9db70bb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9db70bbe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9db70bbe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9db70bbe8_1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9db70bbe8_1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9db70bbe8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9db70bbe8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9db70bbe8_1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9db70bbe8_1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9db70bbe8_1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9db70bbe8_1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9db70bb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9db70bb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9db70bbe8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9db70bbe8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9db70bbe8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9db70bbe8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9db70bbe8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9db70bbe8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Direct comparison to NP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9db70bbe8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9db70bbe8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slides together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9db70bbe8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9db70bbe8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 and simplify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9db70bbe8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9db70bbe8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 that that this proof of concept model is mine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9db70bbe8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9db70bbe8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Emphasize that that this proof of concept model is mine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rgbClr val="BF5700"/>
              </a:buClr>
              <a:buSzPts val="2800"/>
              <a:buFont typeface="Calibri"/>
              <a:buNone/>
              <a:defRPr sz="2800">
                <a:solidFill>
                  <a:srgbClr val="BF5700"/>
                </a:solidFill>
                <a:latin typeface="Calibri"/>
                <a:ea typeface="Calibri"/>
                <a:cs typeface="Calibri"/>
                <a:sym typeface="Calib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42900" lvl="1" marL="914400" algn="ctr">
              <a:spcBef>
                <a:spcPts val="1600"/>
              </a:spcBef>
              <a:spcAft>
                <a:spcPts val="0"/>
              </a:spcAft>
              <a:buSzPts val="18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152400" y="152400"/>
            <a:ext cx="8839200" cy="1044900"/>
          </a:xfrm>
          <a:prstGeom prst="rect">
            <a:avLst/>
          </a:prstGeom>
        </p:spPr>
        <p:txBody>
          <a:bodyPr anchorCtr="0" anchor="t" bIns="91425" lIns="91425" spcFirstLastPara="1" rIns="91425" wrap="square" tIns="91425"/>
          <a:lstStyle>
            <a:lvl1pPr lvl="0" rtl="0">
              <a:spcBef>
                <a:spcPts val="0"/>
              </a:spcBef>
              <a:spcAft>
                <a:spcPts val="0"/>
              </a:spcAft>
              <a:buSzPts val="2800"/>
              <a:buFont typeface="Calibri"/>
              <a:buNone/>
              <a:defRPr>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152400" y="1197300"/>
            <a:ext cx="8839200" cy="3793800"/>
          </a:xfrm>
          <a:prstGeom prst="rect">
            <a:avLst/>
          </a:prstGeom>
        </p:spPr>
        <p:txBody>
          <a:bodyPr anchorCtr="0" anchor="t" bIns="91425" lIns="91425" spcFirstLastPara="1" rIns="91425" wrap="square" tIns="91425"/>
          <a:lstStyle>
            <a:lvl1pPr indent="-355600" lvl="0" marL="457200" rtl="0">
              <a:spcBef>
                <a:spcPts val="0"/>
              </a:spcBef>
              <a:spcAft>
                <a:spcPts val="0"/>
              </a:spcAft>
              <a:buSzPts val="2000"/>
              <a:buChar char="●"/>
              <a:defRPr sz="2000"/>
            </a:lvl1pPr>
            <a:lvl2pPr indent="-342900" lvl="1" marL="914400" rtl="0">
              <a:spcBef>
                <a:spcPts val="1600"/>
              </a:spcBef>
              <a:spcAft>
                <a:spcPts val="0"/>
              </a:spcAft>
              <a:buSzPts val="1800"/>
              <a:buChar char="○"/>
              <a:defRPr sz="1800"/>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0" y="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0" y="0"/>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52400" y="152400"/>
            <a:ext cx="88392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152400" y="877500"/>
            <a:ext cx="8839200" cy="41136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52400" y="152400"/>
            <a:ext cx="88392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52400" y="152400"/>
            <a:ext cx="88392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42900" lvl="1" marL="914400">
              <a:spcBef>
                <a:spcPts val="1600"/>
              </a:spcBef>
              <a:spcAft>
                <a:spcPts val="0"/>
              </a:spcAft>
              <a:buSzPts val="18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52400" y="152400"/>
            <a:ext cx="8839200" cy="5727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333F48"/>
              </a:buClr>
              <a:buSzPts val="2800"/>
              <a:buFont typeface="Calibri"/>
              <a:buNone/>
              <a:defRPr b="1" sz="2800">
                <a:solidFill>
                  <a:srgbClr val="333F48"/>
                </a:solidFill>
                <a:latin typeface="Calibri"/>
                <a:ea typeface="Calibri"/>
                <a:cs typeface="Calibri"/>
                <a:sym typeface="Calibri"/>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152400" y="877500"/>
            <a:ext cx="8839200" cy="41136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b="1" sz="1800">
                <a:solidFill>
                  <a:schemeClr val="dk2"/>
                </a:solidFill>
              </a:defRPr>
            </a:lvl1pPr>
            <a:lvl2pPr indent="-342900" lvl="1" marL="914400">
              <a:lnSpc>
                <a:spcPct val="115000"/>
              </a:lnSpc>
              <a:spcBef>
                <a:spcPts val="1600"/>
              </a:spcBef>
              <a:spcAft>
                <a:spcPts val="0"/>
              </a:spcAft>
              <a:buClr>
                <a:schemeClr val="dk2"/>
              </a:buClr>
              <a:buSzPts val="1800"/>
              <a:buChar char="○"/>
              <a:defRPr sz="1800">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0" y="0"/>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b="1"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152400" y="725100"/>
            <a:ext cx="8839200" cy="42660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rgbClr val="434343"/>
              </a:buClr>
              <a:buSzPts val="1800"/>
              <a:buFont typeface="Calibri"/>
              <a:buChar char="●"/>
              <a:defRPr sz="1800">
                <a:solidFill>
                  <a:srgbClr val="434343"/>
                </a:solidFill>
                <a:latin typeface="Calibri"/>
                <a:ea typeface="Calibri"/>
                <a:cs typeface="Calibri"/>
                <a:sym typeface="Calibri"/>
              </a:defRPr>
            </a:lvl1pPr>
            <a:lvl2pPr indent="-317500" lvl="1" marL="9144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2pPr>
            <a:lvl3pPr indent="-317500" lvl="2" marL="13716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3pPr>
            <a:lvl4pPr indent="-317500" lvl="3" marL="18288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4pPr>
            <a:lvl5pPr indent="-317500" lvl="4" marL="22860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5pPr>
            <a:lvl6pPr indent="-317500" lvl="5" marL="27432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6pPr>
            <a:lvl7pPr indent="-317500" lvl="6" marL="32004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7pPr>
            <a:lvl8pPr indent="-317500" lvl="7" marL="3657600" rtl="0">
              <a:lnSpc>
                <a:spcPct val="115000"/>
              </a:lnSpc>
              <a:spcBef>
                <a:spcPts val="1600"/>
              </a:spcBef>
              <a:spcAft>
                <a:spcPts val="0"/>
              </a:spcAft>
              <a:buClr>
                <a:srgbClr val="434343"/>
              </a:buClr>
              <a:buSzPts val="1400"/>
              <a:buFont typeface="Calibri"/>
              <a:buChar char="○"/>
              <a:defRPr>
                <a:solidFill>
                  <a:srgbClr val="434343"/>
                </a:solidFill>
                <a:latin typeface="Calibri"/>
                <a:ea typeface="Calibri"/>
                <a:cs typeface="Calibri"/>
                <a:sym typeface="Calibri"/>
              </a:defRPr>
            </a:lvl8pPr>
            <a:lvl9pPr indent="-317500" lvl="8" marL="4114800" rtl="0">
              <a:lnSpc>
                <a:spcPct val="115000"/>
              </a:lnSpc>
              <a:spcBef>
                <a:spcPts val="1600"/>
              </a:spcBef>
              <a:spcAft>
                <a:spcPts val="1600"/>
              </a:spcAft>
              <a:buClr>
                <a:srgbClr val="434343"/>
              </a:buClr>
              <a:buSzPts val="1400"/>
              <a:buFont typeface="Calibri"/>
              <a:buChar char="■"/>
              <a:defRPr>
                <a:solidFill>
                  <a:srgbClr val="434343"/>
                </a:solidFill>
                <a:latin typeface="Calibri"/>
                <a:ea typeface="Calibri"/>
                <a:cs typeface="Calibri"/>
                <a:sym typeface="Calibri"/>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6kPU0zoXVo" TargetMode="Externa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0.jpg"/><Relationship Id="rId5" Type="http://schemas.openxmlformats.org/officeDocument/2006/relationships/image" Target="../media/image8.jpg"/><Relationship Id="rId6" Type="http://schemas.openxmlformats.org/officeDocument/2006/relationships/image" Target="../media/image5.jpg"/><Relationship Id="rId7"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1.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1.gif"/><Relationship Id="rId4" Type="http://schemas.openxmlformats.org/officeDocument/2006/relationships/image" Target="../media/image1.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60.png"/><Relationship Id="rId5"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9.gif"/><Relationship Id="rId6" Type="http://schemas.openxmlformats.org/officeDocument/2006/relationships/image" Target="../media/image16.png"/><Relationship Id="rId7"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Fracture Measurement in CT</a:t>
            </a:r>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Omar Alamoudi and Logan Schmidt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17" name="Google Shape;217;p34"/>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8" name="Google Shape;218;p34"/>
          <p:cNvPicPr preferRelativeResize="0"/>
          <p:nvPr/>
        </p:nvPicPr>
        <p:blipFill>
          <a:blip r:embed="rId3">
            <a:alphaModFix/>
          </a:blip>
          <a:stretch>
            <a:fillRect/>
          </a:stretch>
        </p:blipFill>
        <p:spPr>
          <a:xfrm>
            <a:off x="226175" y="1788425"/>
            <a:ext cx="2910977" cy="2432651"/>
          </a:xfrm>
          <a:prstGeom prst="rect">
            <a:avLst/>
          </a:prstGeom>
          <a:noFill/>
          <a:ln>
            <a:noFill/>
          </a:ln>
        </p:spPr>
      </p:pic>
      <p:sp>
        <p:nvSpPr>
          <p:cNvPr id="219" name="Google Shape;219;p34"/>
          <p:cNvSpPr txBox="1"/>
          <p:nvPr/>
        </p:nvSpPr>
        <p:spPr>
          <a:xfrm>
            <a:off x="152400" y="4649750"/>
            <a:ext cx="2464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https://structuredatabase.wordpress.com/fault-zone-structure-and-permeability/</a:t>
            </a:r>
            <a:endParaRPr sz="1000"/>
          </a:p>
        </p:txBody>
      </p:sp>
      <p:pic>
        <p:nvPicPr>
          <p:cNvPr id="220" name="Google Shape;220;p34"/>
          <p:cNvPicPr preferRelativeResize="0"/>
          <p:nvPr/>
        </p:nvPicPr>
        <p:blipFill>
          <a:blip r:embed="rId4">
            <a:alphaModFix/>
          </a:blip>
          <a:stretch>
            <a:fillRect/>
          </a:stretch>
        </p:blipFill>
        <p:spPr>
          <a:xfrm>
            <a:off x="2670725" y="1244375"/>
            <a:ext cx="2863475" cy="3291425"/>
          </a:xfrm>
          <a:prstGeom prst="rect">
            <a:avLst/>
          </a:prstGeom>
          <a:noFill/>
          <a:ln>
            <a:noFill/>
          </a:ln>
        </p:spPr>
      </p:pic>
      <p:pic>
        <p:nvPicPr>
          <p:cNvPr id="221" name="Google Shape;221;p34"/>
          <p:cNvPicPr preferRelativeResize="0"/>
          <p:nvPr/>
        </p:nvPicPr>
        <p:blipFill>
          <a:blip r:embed="rId5">
            <a:alphaModFix/>
          </a:blip>
          <a:stretch>
            <a:fillRect/>
          </a:stretch>
        </p:blipFill>
        <p:spPr>
          <a:xfrm>
            <a:off x="5796423" y="1394700"/>
            <a:ext cx="3286651" cy="3141101"/>
          </a:xfrm>
          <a:prstGeom prst="rect">
            <a:avLst/>
          </a:prstGeom>
          <a:noFill/>
          <a:ln>
            <a:noFill/>
          </a:ln>
        </p:spPr>
      </p:pic>
      <p:sp>
        <p:nvSpPr>
          <p:cNvPr id="222" name="Google Shape;222;p34"/>
          <p:cNvSpPr txBox="1"/>
          <p:nvPr/>
        </p:nvSpPr>
        <p:spPr>
          <a:xfrm>
            <a:off x="5796425" y="4649750"/>
            <a:ext cx="2785800" cy="3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https://www.science.org.au/curious/technology-future/feeling-heat-geothermal-energy</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pic>
        <p:nvPicPr>
          <p:cNvPr descr="Breaking rocks in our laboratory starting with drilling samples from large blocks, breaking the rocks in our machines, and finalizing with 3D imaging of the broken samples.&#10;&#10;http://www.gse.citg.tudelft.nl/" id="228" name="Google Shape;228;p35" title="Rock Mechanics">
            <a:hlinkClick r:id="rId3"/>
          </p:cNvPr>
          <p:cNvPicPr preferRelativeResize="0"/>
          <p:nvPr/>
        </p:nvPicPr>
        <p:blipFill>
          <a:blip r:embed="rId4">
            <a:alphaModFix/>
          </a:blip>
          <a:stretch>
            <a:fillRect/>
          </a:stretch>
        </p:blipFill>
        <p:spPr>
          <a:xfrm>
            <a:off x="2286000" y="0"/>
            <a:ext cx="6857992"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Generating Synthetic Fractures</a:t>
            </a:r>
            <a:endParaRPr/>
          </a:p>
        </p:txBody>
      </p:sp>
      <p:pic>
        <p:nvPicPr>
          <p:cNvPr id="234" name="Google Shape;234;p36"/>
          <p:cNvPicPr preferRelativeResize="0"/>
          <p:nvPr/>
        </p:nvPicPr>
        <p:blipFill>
          <a:blip r:embed="rId3">
            <a:alphaModFix/>
          </a:blip>
          <a:stretch>
            <a:fillRect/>
          </a:stretch>
        </p:blipFill>
        <p:spPr>
          <a:xfrm>
            <a:off x="4572000" y="762000"/>
            <a:ext cx="4113600" cy="4113600"/>
          </a:xfrm>
          <a:prstGeom prst="rect">
            <a:avLst/>
          </a:prstGeom>
          <a:noFill/>
          <a:ln>
            <a:noFill/>
          </a:ln>
        </p:spPr>
      </p:pic>
      <p:pic>
        <p:nvPicPr>
          <p:cNvPr id="235" name="Google Shape;235;p36"/>
          <p:cNvPicPr preferRelativeResize="0"/>
          <p:nvPr/>
        </p:nvPicPr>
        <p:blipFill>
          <a:blip r:embed="rId4">
            <a:alphaModFix/>
          </a:blip>
          <a:stretch>
            <a:fillRect/>
          </a:stretch>
        </p:blipFill>
        <p:spPr>
          <a:xfrm>
            <a:off x="418050" y="725100"/>
            <a:ext cx="4113600" cy="411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Fracture Detection (The Hessian Method)</a:t>
            </a:r>
            <a:endParaRPr/>
          </a:p>
        </p:txBody>
      </p:sp>
      <p:sp>
        <p:nvSpPr>
          <p:cNvPr id="241" name="Google Shape;241;p37"/>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37"/>
          <p:cNvPicPr preferRelativeResize="0"/>
          <p:nvPr/>
        </p:nvPicPr>
        <p:blipFill>
          <a:blip r:embed="rId3">
            <a:alphaModFix/>
          </a:blip>
          <a:stretch>
            <a:fillRect/>
          </a:stretch>
        </p:blipFill>
        <p:spPr>
          <a:xfrm>
            <a:off x="1181122" y="1362425"/>
            <a:ext cx="6581774" cy="3143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Computing The Hessian</a:t>
            </a:r>
            <a:endParaRPr/>
          </a:p>
        </p:txBody>
      </p:sp>
      <p:sp>
        <p:nvSpPr>
          <p:cNvPr id="248" name="Google Shape;248;p38"/>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9" name="Google Shape;249;p38"/>
          <p:cNvPicPr preferRelativeResize="0"/>
          <p:nvPr/>
        </p:nvPicPr>
        <p:blipFill>
          <a:blip r:embed="rId3">
            <a:alphaModFix/>
          </a:blip>
          <a:stretch>
            <a:fillRect/>
          </a:stretch>
        </p:blipFill>
        <p:spPr>
          <a:xfrm>
            <a:off x="557225" y="1508113"/>
            <a:ext cx="7505700" cy="2619375"/>
          </a:xfrm>
          <a:prstGeom prst="rect">
            <a:avLst/>
          </a:prstGeom>
          <a:noFill/>
          <a:ln>
            <a:noFill/>
          </a:ln>
        </p:spPr>
      </p:pic>
      <p:sp>
        <p:nvSpPr>
          <p:cNvPr id="250" name="Google Shape;250;p38"/>
          <p:cNvSpPr txBox="1"/>
          <p:nvPr/>
        </p:nvSpPr>
        <p:spPr>
          <a:xfrm>
            <a:off x="6181800" y="4457700"/>
            <a:ext cx="2809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Voorn et al. 2013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a:t>
            </a:r>
            <a:r>
              <a:rPr lang="en"/>
              <a:t>Computing The Hessian</a:t>
            </a:r>
            <a:endParaRPr/>
          </a:p>
        </p:txBody>
      </p:sp>
      <p:sp>
        <p:nvSpPr>
          <p:cNvPr id="256" name="Google Shape;256;p39"/>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 name="Google Shape;257;p39"/>
          <p:cNvPicPr preferRelativeResize="0"/>
          <p:nvPr/>
        </p:nvPicPr>
        <p:blipFill>
          <a:blip r:embed="rId3">
            <a:alphaModFix/>
          </a:blip>
          <a:stretch>
            <a:fillRect/>
          </a:stretch>
        </p:blipFill>
        <p:spPr>
          <a:xfrm>
            <a:off x="1432448" y="910237"/>
            <a:ext cx="6166327" cy="40481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Continuous G_xx</a:t>
            </a:r>
            <a:endParaRPr/>
          </a:p>
        </p:txBody>
      </p:sp>
      <p:sp>
        <p:nvSpPr>
          <p:cNvPr id="263" name="Google Shape;263;p40"/>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4" name="Google Shape;264;p40"/>
          <p:cNvPicPr preferRelativeResize="0"/>
          <p:nvPr/>
        </p:nvPicPr>
        <p:blipFill>
          <a:blip r:embed="rId3">
            <a:alphaModFix/>
          </a:blip>
          <a:stretch>
            <a:fillRect/>
          </a:stretch>
        </p:blipFill>
        <p:spPr>
          <a:xfrm>
            <a:off x="2237650" y="791375"/>
            <a:ext cx="4668701" cy="4199726"/>
          </a:xfrm>
          <a:prstGeom prst="rect">
            <a:avLst/>
          </a:prstGeom>
          <a:noFill/>
          <a:ln>
            <a:noFill/>
          </a:ln>
        </p:spPr>
      </p:pic>
      <p:cxnSp>
        <p:nvCxnSpPr>
          <p:cNvPr id="265" name="Google Shape;265;p40"/>
          <p:cNvCxnSpPr/>
          <p:nvPr/>
        </p:nvCxnSpPr>
        <p:spPr>
          <a:xfrm>
            <a:off x="4696350" y="3572025"/>
            <a:ext cx="431400" cy="0"/>
          </a:xfrm>
          <a:prstGeom prst="straightConnector1">
            <a:avLst/>
          </a:prstGeom>
          <a:noFill/>
          <a:ln cap="flat" cmpd="sng" w="38100">
            <a:solidFill>
              <a:srgbClr val="FF0000"/>
            </a:solidFill>
            <a:prstDash val="solid"/>
            <a:round/>
            <a:headEnd len="med" w="med" type="none"/>
            <a:tailEnd len="med" w="med" type="none"/>
          </a:ln>
        </p:spPr>
      </p:cxnSp>
      <p:sp>
        <p:nvSpPr>
          <p:cNvPr id="266" name="Google Shape;266;p40"/>
          <p:cNvSpPr txBox="1"/>
          <p:nvPr/>
        </p:nvSpPr>
        <p:spPr>
          <a:xfrm>
            <a:off x="5024450" y="3627600"/>
            <a:ext cx="8970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rPr>
              <a:t>c, s, σ</a:t>
            </a:r>
            <a:endParaRPr>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1"/>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Discrete</a:t>
            </a:r>
            <a:r>
              <a:rPr lang="en"/>
              <a:t> G_xx</a:t>
            </a:r>
            <a:endParaRPr/>
          </a:p>
          <a:p>
            <a:pPr indent="0" lvl="0" marL="0" rtl="0" algn="l">
              <a:spcBef>
                <a:spcPts val="0"/>
              </a:spcBef>
              <a:spcAft>
                <a:spcPts val="0"/>
              </a:spcAft>
              <a:buNone/>
            </a:pPr>
            <a:r>
              <a:t/>
            </a:r>
            <a:endParaRPr/>
          </a:p>
        </p:txBody>
      </p:sp>
      <p:sp>
        <p:nvSpPr>
          <p:cNvPr id="272" name="Google Shape;272;p41"/>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41"/>
          <p:cNvPicPr preferRelativeResize="0"/>
          <p:nvPr/>
        </p:nvPicPr>
        <p:blipFill>
          <a:blip r:embed="rId3">
            <a:alphaModFix/>
          </a:blip>
          <a:stretch>
            <a:fillRect/>
          </a:stretch>
        </p:blipFill>
        <p:spPr>
          <a:xfrm>
            <a:off x="2237650" y="791375"/>
            <a:ext cx="4668701" cy="4199726"/>
          </a:xfrm>
          <a:prstGeom prst="rect">
            <a:avLst/>
          </a:prstGeom>
          <a:noFill/>
          <a:ln>
            <a:noFill/>
          </a:ln>
        </p:spPr>
      </p:pic>
      <p:pic>
        <p:nvPicPr>
          <p:cNvPr id="274" name="Google Shape;274;p41"/>
          <p:cNvPicPr preferRelativeResize="0"/>
          <p:nvPr/>
        </p:nvPicPr>
        <p:blipFill>
          <a:blip r:embed="rId4">
            <a:alphaModFix/>
          </a:blip>
          <a:stretch>
            <a:fillRect/>
          </a:stretch>
        </p:blipFill>
        <p:spPr>
          <a:xfrm>
            <a:off x="2200813" y="758237"/>
            <a:ext cx="4742365" cy="4266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2"/>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Images are discrete (and 3D) </a:t>
            </a:r>
            <a:endParaRPr/>
          </a:p>
        </p:txBody>
      </p:sp>
      <p:sp>
        <p:nvSpPr>
          <p:cNvPr id="280" name="Google Shape;280;p42"/>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1" name="Google Shape;281;p42"/>
          <p:cNvPicPr preferRelativeResize="0"/>
          <p:nvPr/>
        </p:nvPicPr>
        <p:blipFill>
          <a:blip r:embed="rId3">
            <a:alphaModFix/>
          </a:blip>
          <a:stretch>
            <a:fillRect/>
          </a:stretch>
        </p:blipFill>
        <p:spPr>
          <a:xfrm>
            <a:off x="152400" y="877500"/>
            <a:ext cx="4113600" cy="4113600"/>
          </a:xfrm>
          <a:prstGeom prst="rect">
            <a:avLst/>
          </a:prstGeom>
          <a:noFill/>
          <a:ln>
            <a:noFill/>
          </a:ln>
        </p:spPr>
      </p:pic>
      <p:pic>
        <p:nvPicPr>
          <p:cNvPr id="282" name="Google Shape;282;p42"/>
          <p:cNvPicPr preferRelativeResize="0"/>
          <p:nvPr/>
        </p:nvPicPr>
        <p:blipFill rotWithShape="1">
          <a:blip r:embed="rId3">
            <a:alphaModFix/>
          </a:blip>
          <a:srcRect b="71419" l="60615" r="27218" t="18738"/>
          <a:stretch/>
        </p:blipFill>
        <p:spPr>
          <a:xfrm>
            <a:off x="4389425" y="1166775"/>
            <a:ext cx="3473650" cy="2809975"/>
          </a:xfrm>
          <a:prstGeom prst="rect">
            <a:avLst/>
          </a:prstGeom>
          <a:noFill/>
          <a:ln cap="flat" cmpd="sng" w="28575">
            <a:solidFill>
              <a:srgbClr val="0000FF"/>
            </a:solidFill>
            <a:prstDash val="solid"/>
            <a:round/>
            <a:headEnd len="sm" w="sm" type="none"/>
            <a:tailEnd len="sm" w="sm" type="none"/>
          </a:ln>
        </p:spPr>
      </p:pic>
      <p:sp>
        <p:nvSpPr>
          <p:cNvPr id="283" name="Google Shape;283;p42"/>
          <p:cNvSpPr/>
          <p:nvPr/>
        </p:nvSpPr>
        <p:spPr>
          <a:xfrm>
            <a:off x="2706675" y="1481375"/>
            <a:ext cx="428700" cy="341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42"/>
          <p:cNvCxnSpPr/>
          <p:nvPr/>
        </p:nvCxnSpPr>
        <p:spPr>
          <a:xfrm flipH="1" rot="10800000">
            <a:off x="254000" y="-611250"/>
            <a:ext cx="1365300" cy="428700"/>
          </a:xfrm>
          <a:prstGeom prst="straightConnector1">
            <a:avLst/>
          </a:prstGeom>
          <a:noFill/>
          <a:ln cap="flat" cmpd="sng" w="9525">
            <a:solidFill>
              <a:schemeClr val="dk2"/>
            </a:solidFill>
            <a:prstDash val="solid"/>
            <a:round/>
            <a:headEnd len="med" w="med" type="none"/>
            <a:tailEnd len="med" w="med" type="none"/>
          </a:ln>
        </p:spPr>
      </p:cxnSp>
      <p:cxnSp>
        <p:nvCxnSpPr>
          <p:cNvPr id="285" name="Google Shape;285;p42"/>
          <p:cNvCxnSpPr/>
          <p:nvPr/>
        </p:nvCxnSpPr>
        <p:spPr>
          <a:xfrm flipH="1">
            <a:off x="3148125" y="1146275"/>
            <a:ext cx="1213500" cy="342900"/>
          </a:xfrm>
          <a:prstGeom prst="straightConnector1">
            <a:avLst/>
          </a:prstGeom>
          <a:noFill/>
          <a:ln cap="flat" cmpd="sng" w="19050">
            <a:solidFill>
              <a:srgbClr val="0000FF"/>
            </a:solidFill>
            <a:prstDash val="solid"/>
            <a:round/>
            <a:headEnd len="med" w="med" type="none"/>
            <a:tailEnd len="med" w="med" type="none"/>
          </a:ln>
        </p:spPr>
      </p:cxnSp>
      <p:cxnSp>
        <p:nvCxnSpPr>
          <p:cNvPr id="286" name="Google Shape;286;p42"/>
          <p:cNvCxnSpPr/>
          <p:nvPr/>
        </p:nvCxnSpPr>
        <p:spPr>
          <a:xfrm rot="10800000">
            <a:off x="3132450" y="1838425"/>
            <a:ext cx="1254000" cy="21750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a:t>
            </a:r>
            <a:r>
              <a:rPr lang="en"/>
              <a:t>Discrete G_xx in 2D, shape is not appropriate</a:t>
            </a:r>
            <a:endParaRPr/>
          </a:p>
        </p:txBody>
      </p:sp>
      <p:sp>
        <p:nvSpPr>
          <p:cNvPr id="292" name="Google Shape;292;p43"/>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3" name="Google Shape;293;p43"/>
          <p:cNvPicPr preferRelativeResize="0"/>
          <p:nvPr/>
        </p:nvPicPr>
        <p:blipFill>
          <a:blip r:embed="rId3">
            <a:alphaModFix/>
          </a:blip>
          <a:stretch>
            <a:fillRect/>
          </a:stretch>
        </p:blipFill>
        <p:spPr>
          <a:xfrm>
            <a:off x="10" y="1422173"/>
            <a:ext cx="4536366" cy="3024250"/>
          </a:xfrm>
          <a:prstGeom prst="rect">
            <a:avLst/>
          </a:prstGeom>
          <a:noFill/>
          <a:ln>
            <a:noFill/>
          </a:ln>
        </p:spPr>
      </p:pic>
      <p:pic>
        <p:nvPicPr>
          <p:cNvPr id="294" name="Google Shape;294;p43"/>
          <p:cNvPicPr preferRelativeResize="0"/>
          <p:nvPr/>
        </p:nvPicPr>
        <p:blipFill>
          <a:blip r:embed="rId4">
            <a:alphaModFix/>
          </a:blip>
          <a:stretch>
            <a:fillRect/>
          </a:stretch>
        </p:blipFill>
        <p:spPr>
          <a:xfrm>
            <a:off x="4536375" y="1476275"/>
            <a:ext cx="4455225" cy="2970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06" name="Google Shape;106;p26"/>
          <p:cNvPicPr preferRelativeResize="0"/>
          <p:nvPr/>
        </p:nvPicPr>
        <p:blipFill>
          <a:blip r:embed="rId3">
            <a:alphaModFix/>
          </a:blip>
          <a:stretch>
            <a:fillRect/>
          </a:stretch>
        </p:blipFill>
        <p:spPr>
          <a:xfrm>
            <a:off x="6849637" y="1223604"/>
            <a:ext cx="2055143" cy="1530132"/>
          </a:xfrm>
          <a:prstGeom prst="rect">
            <a:avLst/>
          </a:prstGeom>
          <a:noFill/>
          <a:ln>
            <a:noFill/>
          </a:ln>
          <a:effectLst>
            <a:outerShdw blurRad="57150" rotWithShape="0" algn="bl" dir="5400000" dist="19050">
              <a:srgbClr val="000000">
                <a:alpha val="50000"/>
              </a:srgbClr>
            </a:outerShdw>
          </a:effectLst>
        </p:spPr>
      </p:pic>
      <p:sp>
        <p:nvSpPr>
          <p:cNvPr id="107" name="Google Shape;107;p26"/>
          <p:cNvSpPr txBox="1"/>
          <p:nvPr/>
        </p:nvSpPr>
        <p:spPr>
          <a:xfrm>
            <a:off x="6818975" y="2798330"/>
            <a:ext cx="2172600" cy="36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McDonald Observatory, TX Volcanics</a:t>
            </a:r>
            <a:endParaRPr b="1" sz="1200">
              <a:solidFill>
                <a:srgbClr val="434343"/>
              </a:solidFill>
              <a:latin typeface="Calibri"/>
              <a:ea typeface="Calibri"/>
              <a:cs typeface="Calibri"/>
              <a:sym typeface="Calibri"/>
            </a:endParaRPr>
          </a:p>
        </p:txBody>
      </p:sp>
      <p:pic>
        <p:nvPicPr>
          <p:cNvPr id="108" name="Google Shape;108;p26"/>
          <p:cNvPicPr preferRelativeResize="0"/>
          <p:nvPr/>
        </p:nvPicPr>
        <p:blipFill>
          <a:blip r:embed="rId4">
            <a:alphaModFix/>
          </a:blip>
          <a:stretch>
            <a:fillRect/>
          </a:stretch>
        </p:blipFill>
        <p:spPr>
          <a:xfrm>
            <a:off x="6849626" y="3265093"/>
            <a:ext cx="2054861" cy="1530132"/>
          </a:xfrm>
          <a:prstGeom prst="rect">
            <a:avLst/>
          </a:prstGeom>
          <a:noFill/>
          <a:ln>
            <a:noFill/>
          </a:ln>
          <a:effectLst>
            <a:outerShdw blurRad="57150" rotWithShape="0" algn="bl" dir="5400000" dist="19050">
              <a:srgbClr val="000000">
                <a:alpha val="50000"/>
              </a:srgbClr>
            </a:outerShdw>
          </a:effectLst>
        </p:spPr>
      </p:pic>
      <p:sp>
        <p:nvSpPr>
          <p:cNvPr id="109" name="Google Shape;109;p26"/>
          <p:cNvSpPr txBox="1"/>
          <p:nvPr/>
        </p:nvSpPr>
        <p:spPr>
          <a:xfrm>
            <a:off x="6819288" y="4871424"/>
            <a:ext cx="21723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Gothic, CO Mudstone</a:t>
            </a:r>
            <a:endParaRPr b="1" sz="1200">
              <a:solidFill>
                <a:srgbClr val="434343"/>
              </a:solidFill>
              <a:latin typeface="Calibri"/>
              <a:ea typeface="Calibri"/>
              <a:cs typeface="Calibri"/>
              <a:sym typeface="Calibri"/>
            </a:endParaRPr>
          </a:p>
        </p:txBody>
      </p:sp>
      <p:pic>
        <p:nvPicPr>
          <p:cNvPr id="110" name="Google Shape;110;p26"/>
          <p:cNvPicPr preferRelativeResize="0"/>
          <p:nvPr/>
        </p:nvPicPr>
        <p:blipFill rotWithShape="1">
          <a:blip r:embed="rId5">
            <a:alphaModFix/>
          </a:blip>
          <a:srcRect b="5716" l="0" r="0" t="38724"/>
          <a:stretch/>
        </p:blipFill>
        <p:spPr>
          <a:xfrm>
            <a:off x="4569750" y="3265100"/>
            <a:ext cx="2058755" cy="1526712"/>
          </a:xfrm>
          <a:prstGeom prst="rect">
            <a:avLst/>
          </a:prstGeom>
          <a:noFill/>
          <a:ln>
            <a:noFill/>
          </a:ln>
          <a:effectLst>
            <a:outerShdw blurRad="57150" rotWithShape="0" algn="bl" dir="5400000" dist="19050">
              <a:srgbClr val="000000">
                <a:alpha val="50000"/>
              </a:srgbClr>
            </a:outerShdw>
          </a:effectLst>
        </p:spPr>
      </p:pic>
      <p:sp>
        <p:nvSpPr>
          <p:cNvPr id="111" name="Google Shape;111;p26"/>
          <p:cNvSpPr txBox="1"/>
          <p:nvPr/>
        </p:nvSpPr>
        <p:spPr>
          <a:xfrm>
            <a:off x="4571725" y="4908221"/>
            <a:ext cx="2172300" cy="18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White Property, TX Karst</a:t>
            </a:r>
            <a:endParaRPr b="1" sz="1200">
              <a:solidFill>
                <a:srgbClr val="434343"/>
              </a:solidFill>
              <a:latin typeface="Calibri"/>
              <a:ea typeface="Calibri"/>
              <a:cs typeface="Calibri"/>
              <a:sym typeface="Calibri"/>
            </a:endParaRPr>
          </a:p>
        </p:txBody>
      </p:sp>
      <p:sp>
        <p:nvSpPr>
          <p:cNvPr id="112" name="Google Shape;112;p26"/>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F5700"/>
                </a:solidFill>
              </a:rPr>
              <a:t>Motivation:</a:t>
            </a:r>
            <a:r>
              <a:rPr lang="en"/>
              <a:t> </a:t>
            </a:r>
            <a:r>
              <a:rPr lang="en">
                <a:solidFill>
                  <a:srgbClr val="333F48"/>
                </a:solidFill>
              </a:rPr>
              <a:t>Water storage in unsaturated fractured bedrock is important</a:t>
            </a:r>
            <a:endParaRPr>
              <a:solidFill>
                <a:srgbClr val="333F48"/>
              </a:solidFill>
            </a:endParaRPr>
          </a:p>
        </p:txBody>
      </p:sp>
      <p:pic>
        <p:nvPicPr>
          <p:cNvPr id="113" name="Google Shape;113;p26"/>
          <p:cNvPicPr preferRelativeResize="0"/>
          <p:nvPr/>
        </p:nvPicPr>
        <p:blipFill>
          <a:blip r:embed="rId6">
            <a:alphaModFix/>
          </a:blip>
          <a:stretch>
            <a:fillRect/>
          </a:stretch>
        </p:blipFill>
        <p:spPr>
          <a:xfrm>
            <a:off x="4571333" y="1207759"/>
            <a:ext cx="2055419" cy="1528957"/>
          </a:xfrm>
          <a:prstGeom prst="rect">
            <a:avLst/>
          </a:prstGeom>
          <a:noFill/>
          <a:ln>
            <a:noFill/>
          </a:ln>
          <a:effectLst>
            <a:outerShdw blurRad="57150" rotWithShape="0" algn="bl" dir="5400000" dist="19050">
              <a:srgbClr val="000000">
                <a:alpha val="50000"/>
              </a:srgbClr>
            </a:outerShdw>
          </a:effectLst>
        </p:spPr>
      </p:pic>
      <p:sp>
        <p:nvSpPr>
          <p:cNvPr id="114" name="Google Shape;114;p26"/>
          <p:cNvSpPr txBox="1"/>
          <p:nvPr/>
        </p:nvSpPr>
        <p:spPr>
          <a:xfrm>
            <a:off x="4571423" y="2813909"/>
            <a:ext cx="2172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Eel River, CA Sandstone </a:t>
            </a:r>
            <a:endParaRPr b="1" sz="1200">
              <a:solidFill>
                <a:srgbClr val="434343"/>
              </a:solidFill>
              <a:latin typeface="Calibri"/>
              <a:ea typeface="Calibri"/>
              <a:cs typeface="Calibri"/>
              <a:sym typeface="Calibri"/>
            </a:endParaRPr>
          </a:p>
        </p:txBody>
      </p:sp>
      <p:pic>
        <p:nvPicPr>
          <p:cNvPr id="115" name="Google Shape;115;p26"/>
          <p:cNvPicPr preferRelativeResize="0"/>
          <p:nvPr/>
        </p:nvPicPr>
        <p:blipFill rotWithShape="1">
          <a:blip r:embed="rId7">
            <a:alphaModFix/>
          </a:blip>
          <a:srcRect b="4594" l="8650" r="12775" t="64936"/>
          <a:stretch/>
        </p:blipFill>
        <p:spPr>
          <a:xfrm rot="5400000">
            <a:off x="791764" y="2012788"/>
            <a:ext cx="3795074" cy="2178199"/>
          </a:xfrm>
          <a:prstGeom prst="rect">
            <a:avLst/>
          </a:prstGeom>
          <a:noFill/>
          <a:ln>
            <a:noFill/>
          </a:ln>
          <a:effectLst>
            <a:outerShdw blurRad="57150" rotWithShape="0" algn="bl" dir="5400000" dist="19050">
              <a:srgbClr val="000000">
                <a:alpha val="50000"/>
              </a:srgbClr>
            </a:outerShdw>
          </a:effectLst>
        </p:spPr>
      </p:pic>
      <p:sp>
        <p:nvSpPr>
          <p:cNvPr id="116" name="Google Shape;116;p26"/>
          <p:cNvSpPr/>
          <p:nvPr/>
        </p:nvSpPr>
        <p:spPr>
          <a:xfrm>
            <a:off x="1650600" y="1292125"/>
            <a:ext cx="266700" cy="25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Discrete G_xx in 2D, shape looks good</a:t>
            </a:r>
            <a:endParaRPr/>
          </a:p>
        </p:txBody>
      </p:sp>
      <p:sp>
        <p:nvSpPr>
          <p:cNvPr id="300" name="Google Shape;300;p44"/>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1" name="Google Shape;301;p44"/>
          <p:cNvPicPr preferRelativeResize="0"/>
          <p:nvPr/>
        </p:nvPicPr>
        <p:blipFill>
          <a:blip r:embed="rId3">
            <a:alphaModFix/>
          </a:blip>
          <a:stretch>
            <a:fillRect/>
          </a:stretch>
        </p:blipFill>
        <p:spPr>
          <a:xfrm>
            <a:off x="152400" y="1471650"/>
            <a:ext cx="4419600" cy="2946400"/>
          </a:xfrm>
          <a:prstGeom prst="rect">
            <a:avLst/>
          </a:prstGeom>
          <a:noFill/>
          <a:ln>
            <a:noFill/>
          </a:ln>
        </p:spPr>
      </p:pic>
      <p:pic>
        <p:nvPicPr>
          <p:cNvPr id="302" name="Google Shape;302;p44"/>
          <p:cNvPicPr preferRelativeResize="0"/>
          <p:nvPr/>
        </p:nvPicPr>
        <p:blipFill>
          <a:blip r:embed="rId4">
            <a:alphaModFix/>
          </a:blip>
          <a:stretch>
            <a:fillRect/>
          </a:stretch>
        </p:blipFill>
        <p:spPr>
          <a:xfrm>
            <a:off x="4443400" y="1428775"/>
            <a:ext cx="4548202" cy="3032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Computing the Hessian</a:t>
            </a:r>
            <a:endParaRPr/>
          </a:p>
        </p:txBody>
      </p:sp>
      <p:sp>
        <p:nvSpPr>
          <p:cNvPr id="308" name="Google Shape;308;p45"/>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45"/>
          <p:cNvPicPr preferRelativeResize="0"/>
          <p:nvPr/>
        </p:nvPicPr>
        <p:blipFill>
          <a:blip r:embed="rId3">
            <a:alphaModFix/>
          </a:blip>
          <a:stretch>
            <a:fillRect/>
          </a:stretch>
        </p:blipFill>
        <p:spPr>
          <a:xfrm>
            <a:off x="557225" y="1508113"/>
            <a:ext cx="7505700" cy="2619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 </a:t>
            </a:r>
            <a:r>
              <a:rPr lang="en">
                <a:solidFill>
                  <a:srgbClr val="333F48"/>
                </a:solidFill>
              </a:rPr>
              <a:t>How is this useful?</a:t>
            </a:r>
            <a:endParaRPr>
              <a:solidFill>
                <a:srgbClr val="333F48"/>
              </a:solidFill>
            </a:endParaRPr>
          </a:p>
        </p:txBody>
      </p:sp>
      <p:pic>
        <p:nvPicPr>
          <p:cNvPr id="315" name="Google Shape;315;p46"/>
          <p:cNvPicPr preferRelativeResize="0"/>
          <p:nvPr/>
        </p:nvPicPr>
        <p:blipFill>
          <a:blip r:embed="rId3">
            <a:alphaModFix/>
          </a:blip>
          <a:stretch>
            <a:fillRect/>
          </a:stretch>
        </p:blipFill>
        <p:spPr>
          <a:xfrm>
            <a:off x="1555749" y="1016425"/>
            <a:ext cx="6127749" cy="3312300"/>
          </a:xfrm>
          <a:prstGeom prst="rect">
            <a:avLst/>
          </a:prstGeom>
          <a:noFill/>
          <a:ln>
            <a:noFill/>
          </a:ln>
        </p:spPr>
      </p:pic>
      <p:sp>
        <p:nvSpPr>
          <p:cNvPr id="316" name="Google Shape;316;p46"/>
          <p:cNvSpPr txBox="1"/>
          <p:nvPr/>
        </p:nvSpPr>
        <p:spPr>
          <a:xfrm>
            <a:off x="6181800" y="4457700"/>
            <a:ext cx="28098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Voorn et al. 2013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7"/>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Computing the “Hessian”</a:t>
            </a:r>
            <a:endParaRPr/>
          </a:p>
        </p:txBody>
      </p:sp>
      <p:sp>
        <p:nvSpPr>
          <p:cNvPr id="322" name="Google Shape;322;p47"/>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Algorithm</a:t>
            </a:r>
            <a:endParaRPr/>
          </a:p>
          <a:p>
            <a:pPr indent="-342900" lvl="0" marL="457200" rtl="0" algn="l">
              <a:spcBef>
                <a:spcPts val="1600"/>
              </a:spcBef>
              <a:spcAft>
                <a:spcPts val="0"/>
              </a:spcAft>
              <a:buSzPts val="1800"/>
              <a:buChar char="●"/>
            </a:pPr>
            <a:r>
              <a:rPr lang="en"/>
              <a:t>For each s (scaling factor ~ ½ aperture of interest) in our case [1,2,3,4,6]</a:t>
            </a:r>
            <a:endParaRPr/>
          </a:p>
          <a:p>
            <a:pPr indent="-342900" lvl="0" marL="457200" rtl="0" algn="l">
              <a:spcBef>
                <a:spcPts val="0"/>
              </a:spcBef>
              <a:spcAft>
                <a:spcPts val="0"/>
              </a:spcAft>
              <a:buSzPts val="1800"/>
              <a:buChar char="●"/>
            </a:pPr>
            <a:r>
              <a:rPr lang="en"/>
              <a:t>Compute all Hessian elements by convolution for each s</a:t>
            </a:r>
            <a:endParaRPr/>
          </a:p>
          <a:p>
            <a:pPr indent="-342900" lvl="0" marL="457200" rtl="0" algn="l">
              <a:spcBef>
                <a:spcPts val="0"/>
              </a:spcBef>
              <a:spcAft>
                <a:spcPts val="0"/>
              </a:spcAft>
              <a:buSzPts val="1800"/>
              <a:buChar char="●"/>
            </a:pPr>
            <a:r>
              <a:rPr lang="en"/>
              <a:t>Loop over all voxels and compute the eigenvalues and eigenvectors</a:t>
            </a:r>
            <a:endParaRPr/>
          </a:p>
          <a:p>
            <a:pPr indent="-342900" lvl="0" marL="457200" rtl="0" algn="l">
              <a:spcBef>
                <a:spcPts val="0"/>
              </a:spcBef>
              <a:spcAft>
                <a:spcPts val="0"/>
              </a:spcAft>
              <a:buSzPts val="1800"/>
              <a:buChar char="●"/>
            </a:pPr>
            <a:r>
              <a:rPr lang="en"/>
              <a:t>Sort the eigenvalues (from smallest to largest)</a:t>
            </a:r>
            <a:endParaRPr/>
          </a:p>
          <a:p>
            <a:pPr indent="-342900" lvl="0" marL="457200" rtl="0" algn="l">
              <a:spcBef>
                <a:spcPts val="0"/>
              </a:spcBef>
              <a:spcAft>
                <a:spcPts val="0"/>
              </a:spcAft>
              <a:buSzPts val="1800"/>
              <a:buChar char="●"/>
            </a:pPr>
            <a:r>
              <a:rPr i="1" lang="en"/>
              <a:t>For each voxel compute A_s = ƛ_3 - |ƛ_2| - </a:t>
            </a:r>
            <a:r>
              <a:rPr i="1" lang="en"/>
              <a:t>|ƛ_1|</a:t>
            </a:r>
            <a:endParaRPr i="1"/>
          </a:p>
          <a:p>
            <a:pPr indent="-342900" lvl="0" marL="457200" rtl="0" algn="l">
              <a:spcBef>
                <a:spcPts val="0"/>
              </a:spcBef>
              <a:spcAft>
                <a:spcPts val="0"/>
              </a:spcAft>
              <a:buSzPts val="1800"/>
              <a:buChar char="●"/>
            </a:pPr>
            <a:r>
              <a:rPr i="1" lang="en"/>
              <a:t>Compute B_s = A_s if A_s &gt; 0, or 0 otherwise</a:t>
            </a:r>
            <a:endParaRPr i="1"/>
          </a:p>
          <a:p>
            <a:pPr indent="-342900" lvl="0" marL="457200" rtl="0" algn="l">
              <a:spcBef>
                <a:spcPts val="0"/>
              </a:spcBef>
              <a:spcAft>
                <a:spcPts val="0"/>
              </a:spcAft>
              <a:buSzPts val="1800"/>
              <a:buChar char="●"/>
            </a:pPr>
            <a:r>
              <a:rPr i="1" lang="en"/>
              <a:t>Normalize B_s such that 0&lt; B_s &lt; 1</a:t>
            </a:r>
            <a:endParaRPr i="1"/>
          </a:p>
          <a:p>
            <a:pPr indent="-342900" lvl="0" marL="457200" rtl="0" algn="l">
              <a:spcBef>
                <a:spcPts val="0"/>
              </a:spcBef>
              <a:spcAft>
                <a:spcPts val="0"/>
              </a:spcAft>
              <a:buSzPts val="1800"/>
              <a:buChar char="●"/>
            </a:pPr>
            <a:r>
              <a:rPr lang="en"/>
              <a:t>Determine C_s such that C_s = 1 if A_x &gt; 1 - tol, or 0 otherwise</a:t>
            </a:r>
            <a:endParaRPr/>
          </a:p>
          <a:p>
            <a:pPr indent="-342900" lvl="0" marL="457200" rtl="0" algn="l">
              <a:spcBef>
                <a:spcPts val="0"/>
              </a:spcBef>
              <a:spcAft>
                <a:spcPts val="0"/>
              </a:spcAft>
              <a:buSzPts val="1800"/>
              <a:buChar char="●"/>
            </a:pPr>
            <a:r>
              <a:rPr lang="en"/>
              <a:t>The sum up all of C_s for each s value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8"/>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a:t>
            </a:r>
            <a:r>
              <a:rPr lang="en"/>
              <a:t> the values for A_s, B_s, and Normalized B_s </a:t>
            </a:r>
            <a:endParaRPr/>
          </a:p>
        </p:txBody>
      </p:sp>
      <p:sp>
        <p:nvSpPr>
          <p:cNvPr id="328" name="Google Shape;328;p48"/>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9" name="Google Shape;329;p48"/>
          <p:cNvPicPr preferRelativeResize="0"/>
          <p:nvPr/>
        </p:nvPicPr>
        <p:blipFill>
          <a:blip r:embed="rId3">
            <a:alphaModFix/>
          </a:blip>
          <a:stretch>
            <a:fillRect/>
          </a:stretch>
        </p:blipFill>
        <p:spPr>
          <a:xfrm>
            <a:off x="0" y="1627543"/>
            <a:ext cx="9144002" cy="22853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a:t>
            </a:r>
            <a:r>
              <a:rPr lang="en"/>
              <a:t> the values for A_s, B_s, and Normalized B_s </a:t>
            </a:r>
            <a:endParaRPr/>
          </a:p>
        </p:txBody>
      </p:sp>
      <p:pic>
        <p:nvPicPr>
          <p:cNvPr id="335" name="Google Shape;335;p49"/>
          <p:cNvPicPr preferRelativeResize="0"/>
          <p:nvPr/>
        </p:nvPicPr>
        <p:blipFill>
          <a:blip r:embed="rId3">
            <a:alphaModFix/>
          </a:blip>
          <a:stretch>
            <a:fillRect/>
          </a:stretch>
        </p:blipFill>
        <p:spPr>
          <a:xfrm>
            <a:off x="0" y="1627543"/>
            <a:ext cx="9144002" cy="2285315"/>
          </a:xfrm>
          <a:prstGeom prst="rect">
            <a:avLst/>
          </a:prstGeom>
          <a:noFill/>
          <a:ln>
            <a:noFill/>
          </a:ln>
        </p:spPr>
      </p:pic>
      <p:pic>
        <p:nvPicPr>
          <p:cNvPr id="336" name="Google Shape;336;p49"/>
          <p:cNvPicPr preferRelativeResize="0"/>
          <p:nvPr/>
        </p:nvPicPr>
        <p:blipFill>
          <a:blip r:embed="rId4">
            <a:alphaModFix/>
          </a:blip>
          <a:stretch>
            <a:fillRect/>
          </a:stretch>
        </p:blipFill>
        <p:spPr>
          <a:xfrm>
            <a:off x="73025" y="1627200"/>
            <a:ext cx="9144000" cy="2286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0"/>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a:t>
            </a:r>
            <a:r>
              <a:rPr lang="en"/>
              <a:t> the values for A_s, B_s, and Normalized B_s </a:t>
            </a:r>
            <a:endParaRPr/>
          </a:p>
        </p:txBody>
      </p:sp>
      <p:pic>
        <p:nvPicPr>
          <p:cNvPr id="342" name="Google Shape;342;p50"/>
          <p:cNvPicPr preferRelativeResize="0"/>
          <p:nvPr/>
        </p:nvPicPr>
        <p:blipFill>
          <a:blip r:embed="rId3">
            <a:alphaModFix/>
          </a:blip>
          <a:stretch>
            <a:fillRect/>
          </a:stretch>
        </p:blipFill>
        <p:spPr>
          <a:xfrm>
            <a:off x="152400" y="1607725"/>
            <a:ext cx="8839199" cy="22091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1"/>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a:t>
            </a:r>
            <a:r>
              <a:rPr lang="en"/>
              <a:t> the values for A_s, B_s, and Normalized B_s </a:t>
            </a:r>
            <a:endParaRPr/>
          </a:p>
        </p:txBody>
      </p:sp>
      <p:pic>
        <p:nvPicPr>
          <p:cNvPr id="348" name="Google Shape;348;p51"/>
          <p:cNvPicPr preferRelativeResize="0"/>
          <p:nvPr/>
        </p:nvPicPr>
        <p:blipFill>
          <a:blip r:embed="rId3">
            <a:alphaModFix/>
          </a:blip>
          <a:stretch>
            <a:fillRect/>
          </a:stretch>
        </p:blipFill>
        <p:spPr>
          <a:xfrm>
            <a:off x="152400" y="1798250"/>
            <a:ext cx="8839199" cy="22091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52"/>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a:t>
            </a:r>
            <a:r>
              <a:rPr lang="en"/>
              <a:t> the values for A_s, B_s, and Normalized B_s </a:t>
            </a:r>
            <a:endParaRPr/>
          </a:p>
        </p:txBody>
      </p:sp>
      <p:pic>
        <p:nvPicPr>
          <p:cNvPr id="354" name="Google Shape;354;p52"/>
          <p:cNvPicPr preferRelativeResize="0"/>
          <p:nvPr/>
        </p:nvPicPr>
        <p:blipFill>
          <a:blip r:embed="rId3">
            <a:alphaModFix/>
          </a:blip>
          <a:stretch>
            <a:fillRect/>
          </a:stretch>
        </p:blipFill>
        <p:spPr>
          <a:xfrm>
            <a:off x="152400" y="1726825"/>
            <a:ext cx="8839199" cy="220913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3"/>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a:t>
            </a:r>
            <a:r>
              <a:rPr lang="en"/>
              <a:t> the values for A_s, B_s, and Normalized B_s </a:t>
            </a:r>
            <a:endParaRPr/>
          </a:p>
        </p:txBody>
      </p:sp>
      <p:pic>
        <p:nvPicPr>
          <p:cNvPr id="360" name="Google Shape;360;p53"/>
          <p:cNvPicPr preferRelativeResize="0"/>
          <p:nvPr/>
        </p:nvPicPr>
        <p:blipFill>
          <a:blip r:embed="rId3">
            <a:alphaModFix/>
          </a:blip>
          <a:stretch>
            <a:fillRect/>
          </a:stretch>
        </p:blipFill>
        <p:spPr>
          <a:xfrm>
            <a:off x="152400" y="726800"/>
            <a:ext cx="8839199" cy="2209137"/>
          </a:xfrm>
          <a:prstGeom prst="rect">
            <a:avLst/>
          </a:prstGeom>
          <a:noFill/>
          <a:ln>
            <a:noFill/>
          </a:ln>
        </p:spPr>
      </p:pic>
      <p:pic>
        <p:nvPicPr>
          <p:cNvPr id="361" name="Google Shape;361;p53"/>
          <p:cNvPicPr preferRelativeResize="0"/>
          <p:nvPr/>
        </p:nvPicPr>
        <p:blipFill>
          <a:blip r:embed="rId4">
            <a:alphaModFix/>
          </a:blip>
          <a:stretch>
            <a:fillRect/>
          </a:stretch>
        </p:blipFill>
        <p:spPr>
          <a:xfrm>
            <a:off x="110950" y="2885700"/>
            <a:ext cx="9040400" cy="2260100"/>
          </a:xfrm>
          <a:prstGeom prst="rect">
            <a:avLst/>
          </a:prstGeom>
          <a:noFill/>
          <a:ln>
            <a:noFill/>
          </a:ln>
        </p:spPr>
      </p:pic>
      <p:sp>
        <p:nvSpPr>
          <p:cNvPr id="362" name="Google Shape;362;p53"/>
          <p:cNvSpPr txBox="1"/>
          <p:nvPr/>
        </p:nvSpPr>
        <p:spPr>
          <a:xfrm>
            <a:off x="278675" y="1393350"/>
            <a:ext cx="6768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Crisp image</a:t>
            </a:r>
            <a:endParaRPr/>
          </a:p>
        </p:txBody>
      </p:sp>
      <p:sp>
        <p:nvSpPr>
          <p:cNvPr id="363" name="Google Shape;363;p53"/>
          <p:cNvSpPr txBox="1"/>
          <p:nvPr/>
        </p:nvSpPr>
        <p:spPr>
          <a:xfrm>
            <a:off x="278675" y="3509200"/>
            <a:ext cx="676800" cy="10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Blurry and noisy</a:t>
            </a:r>
            <a:r>
              <a:rPr lang="en"/>
              <a:t> image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7"/>
          <p:cNvPicPr preferRelativeResize="0"/>
          <p:nvPr/>
        </p:nvPicPr>
        <p:blipFill>
          <a:blip r:embed="rId3">
            <a:alphaModFix/>
          </a:blip>
          <a:stretch>
            <a:fillRect/>
          </a:stretch>
        </p:blipFill>
        <p:spPr>
          <a:xfrm>
            <a:off x="4646912" y="1375998"/>
            <a:ext cx="4344688" cy="2738240"/>
          </a:xfrm>
          <a:prstGeom prst="rect">
            <a:avLst/>
          </a:prstGeom>
          <a:noFill/>
          <a:ln>
            <a:noFill/>
          </a:ln>
        </p:spPr>
      </p:pic>
      <p:sp>
        <p:nvSpPr>
          <p:cNvPr id="122" name="Google Shape;122;p27"/>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F5700"/>
                </a:solidFill>
              </a:rPr>
              <a:t>Motivation:</a:t>
            </a:r>
            <a:r>
              <a:rPr lang="en"/>
              <a:t> </a:t>
            </a:r>
            <a:r>
              <a:rPr lang="en">
                <a:solidFill>
                  <a:srgbClr val="333F48"/>
                </a:solidFill>
              </a:rPr>
              <a:t>Water storage in unsaturated weathered bedrock is important</a:t>
            </a:r>
            <a:endParaRPr>
              <a:solidFill>
                <a:srgbClr val="333F48"/>
              </a:solidFill>
            </a:endParaRPr>
          </a:p>
          <a:p>
            <a:pPr indent="0" lvl="0" marL="0" rtl="0" algn="l">
              <a:spcBef>
                <a:spcPts val="0"/>
              </a:spcBef>
              <a:spcAft>
                <a:spcPts val="0"/>
              </a:spcAft>
              <a:buClr>
                <a:schemeClr val="dk1"/>
              </a:buClr>
              <a:buSzPts val="1100"/>
              <a:buFont typeface="Arial"/>
              <a:buNone/>
            </a:pPr>
            <a:r>
              <a:t/>
            </a:r>
            <a:endParaRPr>
              <a:solidFill>
                <a:srgbClr val="BF5700"/>
              </a:solidFill>
            </a:endParaRPr>
          </a:p>
        </p:txBody>
      </p:sp>
      <p:pic>
        <p:nvPicPr>
          <p:cNvPr id="123" name="Google Shape;123;p27"/>
          <p:cNvPicPr preferRelativeResize="0"/>
          <p:nvPr/>
        </p:nvPicPr>
        <p:blipFill>
          <a:blip r:embed="rId4">
            <a:alphaModFix/>
          </a:blip>
          <a:stretch>
            <a:fillRect/>
          </a:stretch>
        </p:blipFill>
        <p:spPr>
          <a:xfrm>
            <a:off x="152400" y="1376010"/>
            <a:ext cx="4344688" cy="3040540"/>
          </a:xfrm>
          <a:prstGeom prst="rect">
            <a:avLst/>
          </a:prstGeom>
          <a:noFill/>
          <a:ln>
            <a:noFill/>
          </a:ln>
        </p:spPr>
      </p:pic>
      <p:sp>
        <p:nvSpPr>
          <p:cNvPr id="124" name="Google Shape;124;p27"/>
          <p:cNvSpPr/>
          <p:nvPr/>
        </p:nvSpPr>
        <p:spPr>
          <a:xfrm>
            <a:off x="5831775" y="2346025"/>
            <a:ext cx="451500" cy="6513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7"/>
          <p:cNvSpPr/>
          <p:nvPr/>
        </p:nvSpPr>
        <p:spPr>
          <a:xfrm rot="908096">
            <a:off x="4660222" y="1529236"/>
            <a:ext cx="451563" cy="101724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7"/>
          <p:cNvSpPr/>
          <p:nvPr/>
        </p:nvSpPr>
        <p:spPr>
          <a:xfrm rot="2245041">
            <a:off x="7898327" y="1515631"/>
            <a:ext cx="602848" cy="1927837"/>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7"/>
          <p:cNvSpPr/>
          <p:nvPr/>
        </p:nvSpPr>
        <p:spPr>
          <a:xfrm>
            <a:off x="6075325" y="3446625"/>
            <a:ext cx="141300" cy="1440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p:nvPr/>
        </p:nvSpPr>
        <p:spPr>
          <a:xfrm>
            <a:off x="1335975" y="2346025"/>
            <a:ext cx="451500" cy="6513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p:nvPr/>
        </p:nvSpPr>
        <p:spPr>
          <a:xfrm>
            <a:off x="1750475" y="3219655"/>
            <a:ext cx="603000" cy="5865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p:nvPr/>
        </p:nvSpPr>
        <p:spPr>
          <a:xfrm rot="908096">
            <a:off x="164422" y="1529236"/>
            <a:ext cx="451563" cy="101724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7"/>
          <p:cNvSpPr/>
          <p:nvPr/>
        </p:nvSpPr>
        <p:spPr>
          <a:xfrm rot="2245041">
            <a:off x="3402527" y="1515631"/>
            <a:ext cx="602848" cy="1927837"/>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p:nvPr/>
        </p:nvSpPr>
        <p:spPr>
          <a:xfrm>
            <a:off x="1579525" y="3446625"/>
            <a:ext cx="141300" cy="1440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p:nvPr/>
        </p:nvSpPr>
        <p:spPr>
          <a:xfrm>
            <a:off x="6779675" y="2686255"/>
            <a:ext cx="603000" cy="5865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p:nvPr/>
        </p:nvSpPr>
        <p:spPr>
          <a:xfrm>
            <a:off x="2283875" y="2686255"/>
            <a:ext cx="603000" cy="5865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7"/>
          <p:cNvPicPr preferRelativeResize="0"/>
          <p:nvPr/>
        </p:nvPicPr>
        <p:blipFill rotWithShape="1">
          <a:blip r:embed="rId3">
            <a:alphaModFix/>
          </a:blip>
          <a:srcRect b="5929" l="0" r="67237" t="84627"/>
          <a:stretch/>
        </p:blipFill>
        <p:spPr>
          <a:xfrm>
            <a:off x="4113500" y="3691550"/>
            <a:ext cx="2202374" cy="400050"/>
          </a:xfrm>
          <a:prstGeom prst="rect">
            <a:avLst/>
          </a:prstGeom>
          <a:noFill/>
          <a:ln>
            <a:noFill/>
          </a:ln>
        </p:spPr>
      </p:pic>
      <p:sp>
        <p:nvSpPr>
          <p:cNvPr id="136" name="Google Shape;136;p27"/>
          <p:cNvSpPr txBox="1"/>
          <p:nvPr/>
        </p:nvSpPr>
        <p:spPr>
          <a:xfrm>
            <a:off x="152400" y="4416550"/>
            <a:ext cx="4419600" cy="38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(Miller and White, 1998)</a:t>
            </a:r>
            <a:endParaRPr sz="1200">
              <a:solidFill>
                <a:srgbClr val="666666"/>
              </a:solidFill>
              <a:latin typeface="Calibri"/>
              <a:ea typeface="Calibri"/>
              <a:cs typeface="Calibri"/>
              <a:sym typeface="Calibri"/>
            </a:endParaRPr>
          </a:p>
        </p:txBody>
      </p:sp>
      <p:sp>
        <p:nvSpPr>
          <p:cNvPr id="137" name="Google Shape;137;p27"/>
          <p:cNvSpPr txBox="1"/>
          <p:nvPr/>
        </p:nvSpPr>
        <p:spPr>
          <a:xfrm>
            <a:off x="771525" y="3806950"/>
            <a:ext cx="38007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Depth to bedrock</a:t>
            </a:r>
            <a:endParaRPr b="1" sz="1200">
              <a:latin typeface="Calibri"/>
              <a:ea typeface="Calibri"/>
              <a:cs typeface="Calibri"/>
              <a:sym typeface="Calibri"/>
            </a:endParaRPr>
          </a:p>
        </p:txBody>
      </p:sp>
      <p:sp>
        <p:nvSpPr>
          <p:cNvPr id="138" name="Google Shape;138;p27"/>
          <p:cNvSpPr txBox="1"/>
          <p:nvPr/>
        </p:nvSpPr>
        <p:spPr>
          <a:xfrm>
            <a:off x="4337975" y="4028475"/>
            <a:ext cx="4419600" cy="38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(NASA Earth Observatory map by Robert Simmon)</a:t>
            </a:r>
            <a:endParaRPr sz="1200">
              <a:solidFill>
                <a:srgbClr val="666666"/>
              </a:solidFill>
              <a:latin typeface="Calibri"/>
              <a:ea typeface="Calibri"/>
              <a:cs typeface="Calibri"/>
              <a:sym typeface="Calibri"/>
            </a:endParaRPr>
          </a:p>
        </p:txBody>
      </p:sp>
      <p:sp>
        <p:nvSpPr>
          <p:cNvPr id="139" name="Google Shape;139;p27"/>
          <p:cNvSpPr/>
          <p:nvPr/>
        </p:nvSpPr>
        <p:spPr>
          <a:xfrm>
            <a:off x="6246275" y="3219655"/>
            <a:ext cx="603000" cy="586500"/>
          </a:xfrm>
          <a:prstGeom prst="ellipse">
            <a:avLst/>
          </a:prstGeom>
          <a:noFill/>
          <a:ln cap="flat" cmpd="sng" w="38100">
            <a:solidFill>
              <a:srgbClr val="BF57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Computing the “Hessian”</a:t>
            </a:r>
            <a:endParaRPr/>
          </a:p>
        </p:txBody>
      </p:sp>
      <p:sp>
        <p:nvSpPr>
          <p:cNvPr id="369" name="Google Shape;369;p54"/>
          <p:cNvSpPr txBox="1"/>
          <p:nvPr>
            <p:ph idx="1" type="body"/>
          </p:nvPr>
        </p:nvSpPr>
        <p:spPr>
          <a:xfrm>
            <a:off x="152400" y="877500"/>
            <a:ext cx="8839200" cy="41136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Algorithm</a:t>
            </a:r>
            <a:endParaRPr/>
          </a:p>
          <a:p>
            <a:pPr indent="-342900" lvl="0" marL="457200" rtl="0" algn="l">
              <a:spcBef>
                <a:spcPts val="1600"/>
              </a:spcBef>
              <a:spcAft>
                <a:spcPts val="0"/>
              </a:spcAft>
              <a:buSzPts val="1800"/>
              <a:buChar char="●"/>
            </a:pPr>
            <a:r>
              <a:rPr lang="en"/>
              <a:t>For each s (scaling factor ~ ½ aperture of interest) in our case [1,2,3,4,6]</a:t>
            </a:r>
            <a:endParaRPr/>
          </a:p>
          <a:p>
            <a:pPr indent="-342900" lvl="0" marL="457200" rtl="0" algn="l">
              <a:spcBef>
                <a:spcPts val="0"/>
              </a:spcBef>
              <a:spcAft>
                <a:spcPts val="0"/>
              </a:spcAft>
              <a:buSzPts val="1800"/>
              <a:buChar char="●"/>
            </a:pPr>
            <a:r>
              <a:rPr lang="en"/>
              <a:t>Compute all Hessian elements by convolution for each s</a:t>
            </a:r>
            <a:endParaRPr/>
          </a:p>
          <a:p>
            <a:pPr indent="-342900" lvl="0" marL="457200" rtl="0" algn="l">
              <a:spcBef>
                <a:spcPts val="0"/>
              </a:spcBef>
              <a:spcAft>
                <a:spcPts val="0"/>
              </a:spcAft>
              <a:buSzPts val="1800"/>
              <a:buChar char="●"/>
            </a:pPr>
            <a:r>
              <a:rPr lang="en"/>
              <a:t>Loop over all voxels and compute the eigenvalues and eigenvectors</a:t>
            </a:r>
            <a:endParaRPr/>
          </a:p>
          <a:p>
            <a:pPr indent="-342900" lvl="0" marL="457200" rtl="0" algn="l">
              <a:spcBef>
                <a:spcPts val="0"/>
              </a:spcBef>
              <a:spcAft>
                <a:spcPts val="0"/>
              </a:spcAft>
              <a:buSzPts val="1800"/>
              <a:buChar char="●"/>
            </a:pPr>
            <a:r>
              <a:rPr lang="en"/>
              <a:t>Sort the eigenvalues (from smallest to largest)</a:t>
            </a:r>
            <a:endParaRPr/>
          </a:p>
          <a:p>
            <a:pPr indent="-342900" lvl="0" marL="457200" rtl="0" algn="l">
              <a:spcBef>
                <a:spcPts val="0"/>
              </a:spcBef>
              <a:spcAft>
                <a:spcPts val="0"/>
              </a:spcAft>
              <a:buSzPts val="1800"/>
              <a:buChar char="●"/>
            </a:pPr>
            <a:r>
              <a:rPr lang="en"/>
              <a:t>For each voxel compute A_s = ƛ_3 - |ƛ_2| - |ƛ_1|</a:t>
            </a:r>
            <a:endParaRPr/>
          </a:p>
          <a:p>
            <a:pPr indent="-342900" lvl="0" marL="457200" rtl="0" algn="l">
              <a:spcBef>
                <a:spcPts val="0"/>
              </a:spcBef>
              <a:spcAft>
                <a:spcPts val="0"/>
              </a:spcAft>
              <a:buSzPts val="1800"/>
              <a:buChar char="●"/>
            </a:pPr>
            <a:r>
              <a:rPr lang="en"/>
              <a:t>Compute B_s = A_s if A_s &gt; 0, or 0 otherwise</a:t>
            </a:r>
            <a:endParaRPr/>
          </a:p>
          <a:p>
            <a:pPr indent="-342900" lvl="0" marL="457200" rtl="0" algn="l">
              <a:spcBef>
                <a:spcPts val="0"/>
              </a:spcBef>
              <a:spcAft>
                <a:spcPts val="0"/>
              </a:spcAft>
              <a:buSzPts val="1800"/>
              <a:buChar char="●"/>
            </a:pPr>
            <a:r>
              <a:rPr lang="en"/>
              <a:t>Normalize B_s such that 0&lt; B_s &lt; 1</a:t>
            </a:r>
            <a:endParaRPr/>
          </a:p>
          <a:p>
            <a:pPr indent="-342900" lvl="0" marL="457200" rtl="0" algn="l">
              <a:spcBef>
                <a:spcPts val="0"/>
              </a:spcBef>
              <a:spcAft>
                <a:spcPts val="0"/>
              </a:spcAft>
              <a:buSzPts val="1800"/>
              <a:buChar char="●"/>
            </a:pPr>
            <a:r>
              <a:rPr lang="en"/>
              <a:t>Determine C_s such that C_s = 1 if A_x &gt; 1 - tol, or 0 otherwise</a:t>
            </a:r>
            <a:endParaRPr/>
          </a:p>
          <a:p>
            <a:pPr indent="-342900" lvl="0" marL="457200" rtl="0" algn="l">
              <a:spcBef>
                <a:spcPts val="0"/>
              </a:spcBef>
              <a:spcAft>
                <a:spcPts val="0"/>
              </a:spcAft>
              <a:buSzPts val="1800"/>
              <a:buChar char="●"/>
            </a:pPr>
            <a:r>
              <a:rPr lang="en"/>
              <a:t>The sum up all of C_s for each s value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5"/>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Hessian Result (crisp images)</a:t>
            </a:r>
            <a:endParaRPr/>
          </a:p>
        </p:txBody>
      </p:sp>
      <p:pic>
        <p:nvPicPr>
          <p:cNvPr id="375" name="Google Shape;375;p55"/>
          <p:cNvPicPr preferRelativeResize="0"/>
          <p:nvPr/>
        </p:nvPicPr>
        <p:blipFill>
          <a:blip r:embed="rId3">
            <a:alphaModFix/>
          </a:blip>
          <a:stretch>
            <a:fillRect/>
          </a:stretch>
        </p:blipFill>
        <p:spPr>
          <a:xfrm>
            <a:off x="327025" y="679050"/>
            <a:ext cx="4113600" cy="4113600"/>
          </a:xfrm>
          <a:prstGeom prst="rect">
            <a:avLst/>
          </a:prstGeom>
          <a:noFill/>
          <a:ln>
            <a:noFill/>
          </a:ln>
        </p:spPr>
      </p:pic>
      <p:pic>
        <p:nvPicPr>
          <p:cNvPr id="376" name="Google Shape;376;p55"/>
          <p:cNvPicPr preferRelativeResize="0"/>
          <p:nvPr/>
        </p:nvPicPr>
        <p:blipFill>
          <a:blip r:embed="rId4">
            <a:alphaModFix/>
          </a:blip>
          <a:stretch>
            <a:fillRect/>
          </a:stretch>
        </p:blipFill>
        <p:spPr>
          <a:xfrm>
            <a:off x="4377125" y="679050"/>
            <a:ext cx="4113600" cy="411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56"/>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F5700"/>
                </a:solidFill>
              </a:rPr>
              <a:t>Methods:</a:t>
            </a:r>
            <a:r>
              <a:rPr lang="en"/>
              <a:t> Hessian Result (blurry images)</a:t>
            </a:r>
            <a:endParaRPr/>
          </a:p>
        </p:txBody>
      </p:sp>
      <p:pic>
        <p:nvPicPr>
          <p:cNvPr id="382" name="Google Shape;382;p56"/>
          <p:cNvPicPr preferRelativeResize="0"/>
          <p:nvPr/>
        </p:nvPicPr>
        <p:blipFill>
          <a:blip r:embed="rId3">
            <a:alphaModFix/>
          </a:blip>
          <a:stretch>
            <a:fillRect/>
          </a:stretch>
        </p:blipFill>
        <p:spPr>
          <a:xfrm>
            <a:off x="4484700" y="806075"/>
            <a:ext cx="4113600" cy="4113600"/>
          </a:xfrm>
          <a:prstGeom prst="rect">
            <a:avLst/>
          </a:prstGeom>
          <a:noFill/>
          <a:ln>
            <a:noFill/>
          </a:ln>
        </p:spPr>
      </p:pic>
      <p:pic>
        <p:nvPicPr>
          <p:cNvPr id="383" name="Google Shape;383;p56"/>
          <p:cNvPicPr preferRelativeResize="0"/>
          <p:nvPr/>
        </p:nvPicPr>
        <p:blipFill>
          <a:blip r:embed="rId4">
            <a:alphaModFix/>
          </a:blip>
          <a:stretch>
            <a:fillRect/>
          </a:stretch>
        </p:blipFill>
        <p:spPr>
          <a:xfrm>
            <a:off x="458400" y="806075"/>
            <a:ext cx="4113600" cy="411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7"/>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Materials</a:t>
            </a:r>
            <a:endParaRPr/>
          </a:p>
        </p:txBody>
      </p:sp>
      <p:pic>
        <p:nvPicPr>
          <p:cNvPr id="389" name="Google Shape;389;p57"/>
          <p:cNvPicPr preferRelativeResize="0"/>
          <p:nvPr/>
        </p:nvPicPr>
        <p:blipFill>
          <a:blip r:embed="rId3">
            <a:alphaModFix/>
          </a:blip>
          <a:stretch>
            <a:fillRect/>
          </a:stretch>
        </p:blipFill>
        <p:spPr>
          <a:xfrm>
            <a:off x="152400" y="877500"/>
            <a:ext cx="4113600" cy="4113600"/>
          </a:xfrm>
          <a:prstGeom prst="rect">
            <a:avLst/>
          </a:prstGeom>
          <a:noFill/>
          <a:ln>
            <a:noFill/>
          </a:ln>
        </p:spPr>
      </p:pic>
      <p:sp>
        <p:nvSpPr>
          <p:cNvPr id="390" name="Google Shape;390;p57"/>
          <p:cNvSpPr txBox="1"/>
          <p:nvPr>
            <p:ph idx="1" type="body"/>
          </p:nvPr>
        </p:nvSpPr>
        <p:spPr>
          <a:xfrm>
            <a:off x="4418400" y="877500"/>
            <a:ext cx="4573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Argillite mudrock</a:t>
            </a:r>
            <a:endParaRPr/>
          </a:p>
          <a:p>
            <a:pPr indent="0" lvl="0" marL="0" rtl="0" algn="l">
              <a:spcBef>
                <a:spcPts val="1600"/>
              </a:spcBef>
              <a:spcAft>
                <a:spcPts val="1600"/>
              </a:spcAft>
              <a:buNone/>
            </a:pPr>
            <a:r>
              <a:rPr lang="en"/>
              <a:t>Core hand-drilled from creekbed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Spread Function in Blob3D</a:t>
            </a:r>
            <a:endParaRPr/>
          </a:p>
          <a:p>
            <a:pPr indent="0" lvl="0" marL="0" rtl="0" algn="l">
              <a:spcBef>
                <a:spcPts val="0"/>
              </a:spcBef>
              <a:spcAft>
                <a:spcPts val="0"/>
              </a:spcAft>
              <a:buNone/>
            </a:pPr>
            <a:r>
              <a:t/>
            </a:r>
            <a:endParaRPr/>
          </a:p>
        </p:txBody>
      </p:sp>
      <p:pic>
        <p:nvPicPr>
          <p:cNvPr id="396" name="Google Shape;396;p58"/>
          <p:cNvPicPr preferRelativeResize="0"/>
          <p:nvPr/>
        </p:nvPicPr>
        <p:blipFill>
          <a:blip r:embed="rId3">
            <a:alphaModFix/>
          </a:blip>
          <a:stretch>
            <a:fillRect/>
          </a:stretch>
        </p:blipFill>
        <p:spPr>
          <a:xfrm>
            <a:off x="152400" y="877500"/>
            <a:ext cx="4113600" cy="4113600"/>
          </a:xfrm>
          <a:prstGeom prst="rect">
            <a:avLst/>
          </a:prstGeom>
          <a:noFill/>
          <a:ln>
            <a:noFill/>
          </a:ln>
        </p:spPr>
      </p:pic>
      <p:pic>
        <p:nvPicPr>
          <p:cNvPr id="397" name="Google Shape;397;p58"/>
          <p:cNvPicPr preferRelativeResize="0"/>
          <p:nvPr/>
        </p:nvPicPr>
        <p:blipFill>
          <a:blip r:embed="rId4">
            <a:alphaModFix/>
          </a:blip>
          <a:stretch>
            <a:fillRect/>
          </a:stretch>
        </p:blipFill>
        <p:spPr>
          <a:xfrm>
            <a:off x="4418400" y="877500"/>
            <a:ext cx="4573200" cy="237503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59"/>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segmentation: </a:t>
            </a:r>
            <a:r>
              <a:rPr lang="en">
                <a:solidFill>
                  <a:srgbClr val="BF5700"/>
                </a:solidFill>
              </a:rPr>
              <a:t>Blob3D</a:t>
            </a:r>
            <a:endParaRPr>
              <a:solidFill>
                <a:srgbClr val="BF5700"/>
              </a:solidFill>
            </a:endParaRPr>
          </a:p>
        </p:txBody>
      </p:sp>
      <p:pic>
        <p:nvPicPr>
          <p:cNvPr id="403" name="Google Shape;403;p59"/>
          <p:cNvPicPr preferRelativeResize="0"/>
          <p:nvPr/>
        </p:nvPicPr>
        <p:blipFill>
          <a:blip r:embed="rId3">
            <a:alphaModFix/>
          </a:blip>
          <a:stretch>
            <a:fillRect/>
          </a:stretch>
        </p:blipFill>
        <p:spPr>
          <a:xfrm>
            <a:off x="152400" y="877500"/>
            <a:ext cx="7323515" cy="41135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60"/>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segmentation</a:t>
            </a:r>
            <a:r>
              <a:rPr lang="en"/>
              <a:t>: </a:t>
            </a:r>
            <a:r>
              <a:rPr lang="en">
                <a:solidFill>
                  <a:srgbClr val="BF5700"/>
                </a:solidFill>
              </a:rPr>
              <a:t>Blob3D</a:t>
            </a:r>
            <a:endParaRPr>
              <a:solidFill>
                <a:srgbClr val="BF5700"/>
              </a:solidFill>
            </a:endParaRPr>
          </a:p>
        </p:txBody>
      </p:sp>
      <p:pic>
        <p:nvPicPr>
          <p:cNvPr id="409" name="Google Shape;409;p60"/>
          <p:cNvPicPr preferRelativeResize="0"/>
          <p:nvPr/>
        </p:nvPicPr>
        <p:blipFill>
          <a:blip r:embed="rId3">
            <a:alphaModFix/>
          </a:blip>
          <a:stretch>
            <a:fillRect/>
          </a:stretch>
        </p:blipFill>
        <p:spPr>
          <a:xfrm>
            <a:off x="152400" y="877500"/>
            <a:ext cx="4113600" cy="4113600"/>
          </a:xfrm>
          <a:prstGeom prst="rect">
            <a:avLst/>
          </a:prstGeom>
          <a:noFill/>
          <a:ln>
            <a:noFill/>
          </a:ln>
        </p:spPr>
      </p:pic>
      <p:pic>
        <p:nvPicPr>
          <p:cNvPr id="410" name="Google Shape;410;p60"/>
          <p:cNvPicPr preferRelativeResize="0"/>
          <p:nvPr/>
        </p:nvPicPr>
        <p:blipFill>
          <a:blip r:embed="rId4">
            <a:alphaModFix/>
          </a:blip>
          <a:stretch>
            <a:fillRect/>
          </a:stretch>
        </p:blipFill>
        <p:spPr>
          <a:xfrm>
            <a:off x="4418400" y="152400"/>
            <a:ext cx="4573200" cy="2375025"/>
          </a:xfrm>
          <a:prstGeom prst="rect">
            <a:avLst/>
          </a:prstGeom>
          <a:noFill/>
          <a:ln>
            <a:noFill/>
          </a:ln>
        </p:spPr>
      </p:pic>
      <p:pic>
        <p:nvPicPr>
          <p:cNvPr id="411" name="Google Shape;411;p60"/>
          <p:cNvPicPr preferRelativeResize="0"/>
          <p:nvPr/>
        </p:nvPicPr>
        <p:blipFill>
          <a:blip r:embed="rId5">
            <a:alphaModFix/>
          </a:blip>
          <a:stretch>
            <a:fillRect/>
          </a:stretch>
        </p:blipFill>
        <p:spPr>
          <a:xfrm>
            <a:off x="4418400" y="2679825"/>
            <a:ext cx="4450435" cy="23112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1"/>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segmentation: </a:t>
            </a:r>
            <a:r>
              <a:rPr lang="en">
                <a:solidFill>
                  <a:srgbClr val="BF5700"/>
                </a:solidFill>
              </a:rPr>
              <a:t>Blob3D</a:t>
            </a:r>
            <a:endParaRPr>
              <a:solidFill>
                <a:srgbClr val="BF5700"/>
              </a:solidFill>
            </a:endParaRPr>
          </a:p>
        </p:txBody>
      </p:sp>
      <p:sp>
        <p:nvSpPr>
          <p:cNvPr id="417" name="Google Shape;417;p61"/>
          <p:cNvSpPr txBox="1"/>
          <p:nvPr>
            <p:ph idx="1" type="body"/>
          </p:nvPr>
        </p:nvSpPr>
        <p:spPr>
          <a:xfrm>
            <a:off x="5639300" y="877500"/>
            <a:ext cx="3352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Fracture 1 mean: 1.5+-0.3</a:t>
            </a:r>
            <a:endParaRPr/>
          </a:p>
          <a:p>
            <a:pPr indent="0" lvl="0" marL="0" rtl="0" algn="l">
              <a:spcBef>
                <a:spcPts val="1600"/>
              </a:spcBef>
              <a:spcAft>
                <a:spcPts val="1600"/>
              </a:spcAft>
              <a:buNone/>
            </a:pPr>
            <a:r>
              <a:rPr lang="en"/>
              <a:t>Fracture 2 mean: 0.6+-0.2</a:t>
            </a:r>
            <a:endParaRPr/>
          </a:p>
        </p:txBody>
      </p:sp>
      <p:pic>
        <p:nvPicPr>
          <p:cNvPr id="418" name="Google Shape;418;p61"/>
          <p:cNvPicPr preferRelativeResize="0"/>
          <p:nvPr/>
        </p:nvPicPr>
        <p:blipFill>
          <a:blip r:embed="rId3">
            <a:alphaModFix/>
          </a:blip>
          <a:stretch>
            <a:fillRect/>
          </a:stretch>
        </p:blipFill>
        <p:spPr>
          <a:xfrm>
            <a:off x="152400" y="877500"/>
            <a:ext cx="5334499" cy="3999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Trainable segmentation: </a:t>
            </a:r>
            <a:r>
              <a:rPr lang="en">
                <a:solidFill>
                  <a:srgbClr val="BF5700"/>
                </a:solidFill>
              </a:rPr>
              <a:t>Blob3D</a:t>
            </a:r>
            <a:endParaRPr>
              <a:solidFill>
                <a:srgbClr val="BF5700"/>
              </a:solidFill>
            </a:endParaRPr>
          </a:p>
        </p:txBody>
      </p:sp>
      <p:pic>
        <p:nvPicPr>
          <p:cNvPr id="424" name="Google Shape;424;p62"/>
          <p:cNvPicPr preferRelativeResize="0"/>
          <p:nvPr/>
        </p:nvPicPr>
        <p:blipFill>
          <a:blip r:embed="rId3">
            <a:alphaModFix/>
          </a:blip>
          <a:stretch>
            <a:fillRect/>
          </a:stretch>
        </p:blipFill>
        <p:spPr>
          <a:xfrm>
            <a:off x="4418400" y="2616075"/>
            <a:ext cx="4573200" cy="2375025"/>
          </a:xfrm>
          <a:prstGeom prst="rect">
            <a:avLst/>
          </a:prstGeom>
          <a:noFill/>
          <a:ln>
            <a:noFill/>
          </a:ln>
        </p:spPr>
      </p:pic>
      <p:pic>
        <p:nvPicPr>
          <p:cNvPr id="425" name="Google Shape;425;p62"/>
          <p:cNvPicPr preferRelativeResize="0"/>
          <p:nvPr/>
        </p:nvPicPr>
        <p:blipFill>
          <a:blip r:embed="rId4">
            <a:alphaModFix/>
          </a:blip>
          <a:stretch>
            <a:fillRect/>
          </a:stretch>
        </p:blipFill>
        <p:spPr>
          <a:xfrm>
            <a:off x="152400" y="877500"/>
            <a:ext cx="4113600" cy="411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3"/>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Trainable segmentation: </a:t>
            </a:r>
            <a:r>
              <a:rPr lang="en">
                <a:solidFill>
                  <a:srgbClr val="BF5700"/>
                </a:solidFill>
              </a:rPr>
              <a:t>Blob3D</a:t>
            </a:r>
            <a:endParaRPr>
              <a:solidFill>
                <a:srgbClr val="BF5700"/>
              </a:solidFill>
            </a:endParaRPr>
          </a:p>
          <a:p>
            <a:pPr indent="0" lvl="0" marL="0" rtl="0" algn="l">
              <a:spcBef>
                <a:spcPts val="0"/>
              </a:spcBef>
              <a:spcAft>
                <a:spcPts val="0"/>
              </a:spcAft>
              <a:buNone/>
            </a:pPr>
            <a:r>
              <a:t/>
            </a:r>
            <a:endParaRPr/>
          </a:p>
        </p:txBody>
      </p:sp>
      <p:pic>
        <p:nvPicPr>
          <p:cNvPr id="431" name="Google Shape;431;p63"/>
          <p:cNvPicPr preferRelativeResize="0"/>
          <p:nvPr/>
        </p:nvPicPr>
        <p:blipFill>
          <a:blip r:embed="rId3">
            <a:alphaModFix/>
          </a:blip>
          <a:stretch>
            <a:fillRect/>
          </a:stretch>
        </p:blipFill>
        <p:spPr>
          <a:xfrm>
            <a:off x="152400" y="877500"/>
            <a:ext cx="5486889" cy="4113599"/>
          </a:xfrm>
          <a:prstGeom prst="rect">
            <a:avLst/>
          </a:prstGeom>
          <a:noFill/>
          <a:ln>
            <a:noFill/>
          </a:ln>
        </p:spPr>
      </p:pic>
      <p:sp>
        <p:nvSpPr>
          <p:cNvPr id="432" name="Google Shape;432;p63"/>
          <p:cNvSpPr txBox="1"/>
          <p:nvPr>
            <p:ph idx="1" type="body"/>
          </p:nvPr>
        </p:nvSpPr>
        <p:spPr>
          <a:xfrm>
            <a:off x="5639300" y="877500"/>
            <a:ext cx="3352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Fracture 1 mean: 6.5+-0.8</a:t>
            </a:r>
            <a:endParaRPr/>
          </a:p>
          <a:p>
            <a:pPr indent="0" lvl="0" marL="0" rtl="0" algn="l">
              <a:spcBef>
                <a:spcPts val="1600"/>
              </a:spcBef>
              <a:spcAft>
                <a:spcPts val="1600"/>
              </a:spcAft>
              <a:buNone/>
            </a:pPr>
            <a:r>
              <a:rPr lang="en"/>
              <a:t>Fracture 2 mean: 4.5+-1.0</a:t>
            </a:r>
            <a:endParaRPr/>
          </a:p>
        </p:txBody>
      </p:sp>
      <p:pic>
        <p:nvPicPr>
          <p:cNvPr id="433" name="Google Shape;433;p63"/>
          <p:cNvPicPr preferRelativeResize="0"/>
          <p:nvPr/>
        </p:nvPicPr>
        <p:blipFill>
          <a:blip r:embed="rId4">
            <a:alphaModFix/>
          </a:blip>
          <a:stretch>
            <a:fillRect/>
          </a:stretch>
        </p:blipFill>
        <p:spPr>
          <a:xfrm>
            <a:off x="152400" y="877500"/>
            <a:ext cx="5486900" cy="41136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45" name="Google Shape;145;p28"/>
          <p:cNvPicPr preferRelativeResize="0"/>
          <p:nvPr/>
        </p:nvPicPr>
        <p:blipFill>
          <a:blip r:embed="rId3">
            <a:alphaModFix/>
          </a:blip>
          <a:stretch>
            <a:fillRect/>
          </a:stretch>
        </p:blipFill>
        <p:spPr>
          <a:xfrm>
            <a:off x="152400" y="1376010"/>
            <a:ext cx="4344688" cy="3040540"/>
          </a:xfrm>
          <a:prstGeom prst="rect">
            <a:avLst/>
          </a:prstGeom>
          <a:noFill/>
          <a:ln>
            <a:noFill/>
          </a:ln>
        </p:spPr>
      </p:pic>
      <p:pic>
        <p:nvPicPr>
          <p:cNvPr id="146" name="Google Shape;146;p28"/>
          <p:cNvPicPr preferRelativeResize="0"/>
          <p:nvPr/>
        </p:nvPicPr>
        <p:blipFill>
          <a:blip r:embed="rId4">
            <a:alphaModFix/>
          </a:blip>
          <a:stretch>
            <a:fillRect/>
          </a:stretch>
        </p:blipFill>
        <p:spPr>
          <a:xfrm>
            <a:off x="6849637" y="1223604"/>
            <a:ext cx="2055143" cy="1530132"/>
          </a:xfrm>
          <a:prstGeom prst="rect">
            <a:avLst/>
          </a:prstGeom>
          <a:noFill/>
          <a:ln cap="flat" cmpd="sng" w="38100">
            <a:solidFill>
              <a:srgbClr val="E69138"/>
            </a:solidFill>
            <a:prstDash val="solid"/>
            <a:round/>
            <a:headEnd len="sm" w="sm" type="none"/>
            <a:tailEnd len="sm" w="sm" type="none"/>
          </a:ln>
          <a:effectLst>
            <a:outerShdw blurRad="57150" rotWithShape="0" algn="bl" dir="5400000" dist="19050">
              <a:srgbClr val="000000">
                <a:alpha val="50000"/>
              </a:srgbClr>
            </a:outerShdw>
          </a:effectLst>
        </p:spPr>
      </p:pic>
      <p:sp>
        <p:nvSpPr>
          <p:cNvPr id="147" name="Google Shape;147;p28"/>
          <p:cNvSpPr txBox="1"/>
          <p:nvPr/>
        </p:nvSpPr>
        <p:spPr>
          <a:xfrm>
            <a:off x="6818975" y="2798330"/>
            <a:ext cx="2172600" cy="36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McDonald Observatory, TX Volcanics</a:t>
            </a:r>
            <a:endParaRPr b="1" sz="1200">
              <a:solidFill>
                <a:srgbClr val="434343"/>
              </a:solidFill>
              <a:latin typeface="Calibri"/>
              <a:ea typeface="Calibri"/>
              <a:cs typeface="Calibri"/>
              <a:sym typeface="Calibri"/>
            </a:endParaRPr>
          </a:p>
        </p:txBody>
      </p:sp>
      <p:pic>
        <p:nvPicPr>
          <p:cNvPr id="148" name="Google Shape;148;p28"/>
          <p:cNvPicPr preferRelativeResize="0"/>
          <p:nvPr/>
        </p:nvPicPr>
        <p:blipFill>
          <a:blip r:embed="rId5">
            <a:alphaModFix/>
          </a:blip>
          <a:stretch>
            <a:fillRect/>
          </a:stretch>
        </p:blipFill>
        <p:spPr>
          <a:xfrm>
            <a:off x="6849626" y="3265093"/>
            <a:ext cx="2054861" cy="1530132"/>
          </a:xfrm>
          <a:prstGeom prst="rect">
            <a:avLst/>
          </a:prstGeom>
          <a:noFill/>
          <a:ln cap="flat" cmpd="sng" w="38100">
            <a:solidFill>
              <a:srgbClr val="3C78D8"/>
            </a:solidFill>
            <a:prstDash val="solid"/>
            <a:round/>
            <a:headEnd len="sm" w="sm" type="none"/>
            <a:tailEnd len="sm" w="sm" type="none"/>
          </a:ln>
          <a:effectLst>
            <a:outerShdw blurRad="57150" rotWithShape="0" algn="bl" dir="5400000" dist="19050">
              <a:srgbClr val="000000">
                <a:alpha val="50000"/>
              </a:srgbClr>
            </a:outerShdw>
          </a:effectLst>
        </p:spPr>
      </p:pic>
      <p:sp>
        <p:nvSpPr>
          <p:cNvPr id="149" name="Google Shape;149;p28"/>
          <p:cNvSpPr txBox="1"/>
          <p:nvPr/>
        </p:nvSpPr>
        <p:spPr>
          <a:xfrm>
            <a:off x="6819288" y="4871424"/>
            <a:ext cx="21723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Gothic, CO Mudstone</a:t>
            </a:r>
            <a:endParaRPr b="1" sz="1200">
              <a:solidFill>
                <a:srgbClr val="434343"/>
              </a:solidFill>
              <a:latin typeface="Calibri"/>
              <a:ea typeface="Calibri"/>
              <a:cs typeface="Calibri"/>
              <a:sym typeface="Calibri"/>
            </a:endParaRPr>
          </a:p>
        </p:txBody>
      </p:sp>
      <p:pic>
        <p:nvPicPr>
          <p:cNvPr id="150" name="Google Shape;150;p28"/>
          <p:cNvPicPr preferRelativeResize="0"/>
          <p:nvPr/>
        </p:nvPicPr>
        <p:blipFill rotWithShape="1">
          <a:blip r:embed="rId6">
            <a:alphaModFix/>
          </a:blip>
          <a:srcRect b="5716" l="0" r="0" t="38724"/>
          <a:stretch/>
        </p:blipFill>
        <p:spPr>
          <a:xfrm>
            <a:off x="4569750" y="3265100"/>
            <a:ext cx="2058755" cy="1526712"/>
          </a:xfrm>
          <a:prstGeom prst="rect">
            <a:avLst/>
          </a:prstGeom>
          <a:noFill/>
          <a:ln cap="flat" cmpd="sng" w="38100">
            <a:solidFill>
              <a:srgbClr val="CC0000"/>
            </a:solidFill>
            <a:prstDash val="solid"/>
            <a:round/>
            <a:headEnd len="sm" w="sm" type="none"/>
            <a:tailEnd len="sm" w="sm" type="none"/>
          </a:ln>
          <a:effectLst>
            <a:outerShdw blurRad="57150" rotWithShape="0" algn="bl" dir="5400000" dist="19050">
              <a:srgbClr val="000000">
                <a:alpha val="50000"/>
              </a:srgbClr>
            </a:outerShdw>
          </a:effectLst>
        </p:spPr>
      </p:pic>
      <p:sp>
        <p:nvSpPr>
          <p:cNvPr id="151" name="Google Shape;151;p28"/>
          <p:cNvSpPr txBox="1"/>
          <p:nvPr/>
        </p:nvSpPr>
        <p:spPr>
          <a:xfrm>
            <a:off x="4571725" y="4908221"/>
            <a:ext cx="2172300" cy="18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White Property, TX Karst</a:t>
            </a:r>
            <a:endParaRPr b="1" sz="1200">
              <a:solidFill>
                <a:srgbClr val="434343"/>
              </a:solidFill>
              <a:latin typeface="Calibri"/>
              <a:ea typeface="Calibri"/>
              <a:cs typeface="Calibri"/>
              <a:sym typeface="Calibri"/>
            </a:endParaRPr>
          </a:p>
        </p:txBody>
      </p:sp>
      <p:sp>
        <p:nvSpPr>
          <p:cNvPr id="152" name="Google Shape;152;p28"/>
          <p:cNvSpPr/>
          <p:nvPr/>
        </p:nvSpPr>
        <p:spPr>
          <a:xfrm>
            <a:off x="1335975" y="2346025"/>
            <a:ext cx="451500" cy="651300"/>
          </a:xfrm>
          <a:prstGeom prst="ellipse">
            <a:avLst/>
          </a:prstGeom>
          <a:noFill/>
          <a:ln cap="flat" cmpd="sng" w="38100">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1750475" y="3219655"/>
            <a:ext cx="603000" cy="5865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8"/>
          <p:cNvSpPr/>
          <p:nvPr/>
        </p:nvSpPr>
        <p:spPr>
          <a:xfrm rot="908096">
            <a:off x="164422" y="1529236"/>
            <a:ext cx="451563" cy="1017240"/>
          </a:xfrm>
          <a:prstGeom prst="ellipse">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p:nvPr/>
        </p:nvSpPr>
        <p:spPr>
          <a:xfrm>
            <a:off x="1579525" y="3446625"/>
            <a:ext cx="141300" cy="144000"/>
          </a:xfrm>
          <a:prstGeom prst="ellipse">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8"/>
          <p:cNvSpPr txBox="1"/>
          <p:nvPr/>
        </p:nvSpPr>
        <p:spPr>
          <a:xfrm>
            <a:off x="152400" y="4416550"/>
            <a:ext cx="4419600" cy="38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(Miller and White, 1998)</a:t>
            </a:r>
            <a:endParaRPr sz="1200">
              <a:solidFill>
                <a:srgbClr val="666666"/>
              </a:solidFill>
              <a:latin typeface="Calibri"/>
              <a:ea typeface="Calibri"/>
              <a:cs typeface="Calibri"/>
              <a:sym typeface="Calibri"/>
            </a:endParaRPr>
          </a:p>
        </p:txBody>
      </p:sp>
      <p:sp>
        <p:nvSpPr>
          <p:cNvPr id="157" name="Google Shape;157;p28"/>
          <p:cNvSpPr txBox="1"/>
          <p:nvPr/>
        </p:nvSpPr>
        <p:spPr>
          <a:xfrm>
            <a:off x="771525" y="3806950"/>
            <a:ext cx="38007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alibri"/>
                <a:ea typeface="Calibri"/>
                <a:cs typeface="Calibri"/>
                <a:sym typeface="Calibri"/>
              </a:rPr>
              <a:t>Depth to bedrock</a:t>
            </a:r>
            <a:endParaRPr b="1" sz="1200">
              <a:latin typeface="Calibri"/>
              <a:ea typeface="Calibri"/>
              <a:cs typeface="Calibri"/>
              <a:sym typeface="Calibri"/>
            </a:endParaRPr>
          </a:p>
        </p:txBody>
      </p:sp>
      <p:sp>
        <p:nvSpPr>
          <p:cNvPr id="158" name="Google Shape;158;p28"/>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33F48"/>
                </a:solidFill>
              </a:rPr>
              <a:t>Proposed Research Objectives</a:t>
            </a:r>
            <a:endParaRPr>
              <a:solidFill>
                <a:srgbClr val="333F48"/>
              </a:solidFill>
            </a:endParaRPr>
          </a:p>
        </p:txBody>
      </p:sp>
      <p:pic>
        <p:nvPicPr>
          <p:cNvPr id="159" name="Google Shape;159;p28"/>
          <p:cNvPicPr preferRelativeResize="0"/>
          <p:nvPr/>
        </p:nvPicPr>
        <p:blipFill>
          <a:blip r:embed="rId7">
            <a:alphaModFix/>
          </a:blip>
          <a:stretch>
            <a:fillRect/>
          </a:stretch>
        </p:blipFill>
        <p:spPr>
          <a:xfrm>
            <a:off x="4571333" y="1207759"/>
            <a:ext cx="2055419" cy="1528957"/>
          </a:xfrm>
          <a:prstGeom prst="rect">
            <a:avLst/>
          </a:prstGeom>
          <a:noFill/>
          <a:ln cap="flat" cmpd="sng" w="38100">
            <a:solidFill>
              <a:srgbClr val="6AA84F"/>
            </a:solidFill>
            <a:prstDash val="solid"/>
            <a:round/>
            <a:headEnd len="sm" w="sm" type="none"/>
            <a:tailEnd len="sm" w="sm" type="none"/>
          </a:ln>
          <a:effectLst>
            <a:outerShdw blurRad="57150" rotWithShape="0" algn="bl" dir="5400000" dist="19050">
              <a:srgbClr val="000000">
                <a:alpha val="50000"/>
              </a:srgbClr>
            </a:outerShdw>
          </a:effectLst>
        </p:spPr>
      </p:pic>
      <p:sp>
        <p:nvSpPr>
          <p:cNvPr id="160" name="Google Shape;160;p28"/>
          <p:cNvSpPr txBox="1"/>
          <p:nvPr/>
        </p:nvSpPr>
        <p:spPr>
          <a:xfrm>
            <a:off x="4571423" y="2813909"/>
            <a:ext cx="2172900" cy="21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Calibri"/>
                <a:ea typeface="Calibri"/>
                <a:cs typeface="Calibri"/>
                <a:sym typeface="Calibri"/>
              </a:rPr>
              <a:t>Eel River, CA Sandstone </a:t>
            </a:r>
            <a:endParaRPr b="1" sz="1200">
              <a:solidFill>
                <a:srgbClr val="434343"/>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Trainable segmentation: </a:t>
            </a:r>
            <a:r>
              <a:rPr lang="en">
                <a:solidFill>
                  <a:srgbClr val="BF5700"/>
                </a:solidFill>
              </a:rPr>
              <a:t>Distance function</a:t>
            </a:r>
            <a:endParaRPr>
              <a:solidFill>
                <a:srgbClr val="BF5700"/>
              </a:solidFill>
            </a:endParaRPr>
          </a:p>
          <a:p>
            <a:pPr indent="0" lvl="0" marL="0" rtl="0" algn="l">
              <a:spcBef>
                <a:spcPts val="0"/>
              </a:spcBef>
              <a:spcAft>
                <a:spcPts val="0"/>
              </a:spcAft>
              <a:buNone/>
            </a:pPr>
            <a:r>
              <a:t/>
            </a:r>
            <a:endParaRPr/>
          </a:p>
        </p:txBody>
      </p:sp>
      <p:pic>
        <p:nvPicPr>
          <p:cNvPr id="439" name="Google Shape;439;p64"/>
          <p:cNvPicPr preferRelativeResize="0"/>
          <p:nvPr/>
        </p:nvPicPr>
        <p:blipFill rotWithShape="1">
          <a:blip r:embed="rId3">
            <a:alphaModFix/>
          </a:blip>
          <a:srcRect b="0" l="32719" r="37027" t="0"/>
          <a:stretch/>
        </p:blipFill>
        <p:spPr>
          <a:xfrm>
            <a:off x="2360037" y="877500"/>
            <a:ext cx="1659949" cy="4113601"/>
          </a:xfrm>
          <a:prstGeom prst="rect">
            <a:avLst/>
          </a:prstGeom>
          <a:noFill/>
          <a:ln>
            <a:noFill/>
          </a:ln>
        </p:spPr>
      </p:pic>
      <p:pic>
        <p:nvPicPr>
          <p:cNvPr id="440" name="Google Shape;440;p64"/>
          <p:cNvPicPr preferRelativeResize="0"/>
          <p:nvPr/>
        </p:nvPicPr>
        <p:blipFill rotWithShape="1">
          <a:blip r:embed="rId4">
            <a:alphaModFix/>
          </a:blip>
          <a:srcRect b="0" l="33441" r="31617" t="0"/>
          <a:stretch/>
        </p:blipFill>
        <p:spPr>
          <a:xfrm>
            <a:off x="152388" y="877500"/>
            <a:ext cx="1917125" cy="4113601"/>
          </a:xfrm>
          <a:prstGeom prst="rect">
            <a:avLst/>
          </a:prstGeom>
          <a:noFill/>
          <a:ln>
            <a:noFill/>
          </a:ln>
        </p:spPr>
      </p:pic>
      <p:pic>
        <p:nvPicPr>
          <p:cNvPr id="441" name="Google Shape;441;p64"/>
          <p:cNvPicPr preferRelativeResize="0"/>
          <p:nvPr/>
        </p:nvPicPr>
        <p:blipFill>
          <a:blip r:embed="rId5">
            <a:alphaModFix/>
          </a:blip>
          <a:stretch>
            <a:fillRect/>
          </a:stretch>
        </p:blipFill>
        <p:spPr>
          <a:xfrm>
            <a:off x="4172387" y="877500"/>
            <a:ext cx="4819213" cy="361303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5"/>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Hessian s</a:t>
            </a:r>
            <a:r>
              <a:rPr lang="en"/>
              <a:t>egmentation</a:t>
            </a:r>
            <a:r>
              <a:rPr lang="en"/>
              <a:t>: </a:t>
            </a:r>
            <a:r>
              <a:rPr lang="en">
                <a:solidFill>
                  <a:srgbClr val="BF5700"/>
                </a:solidFill>
              </a:rPr>
              <a:t>distance function</a:t>
            </a:r>
            <a:endParaRPr>
              <a:solidFill>
                <a:srgbClr val="BF5700"/>
              </a:solidFill>
            </a:endParaRPr>
          </a:p>
        </p:txBody>
      </p:sp>
      <p:pic>
        <p:nvPicPr>
          <p:cNvPr id="447" name="Google Shape;447;p65"/>
          <p:cNvPicPr preferRelativeResize="0"/>
          <p:nvPr/>
        </p:nvPicPr>
        <p:blipFill>
          <a:blip r:embed="rId3">
            <a:alphaModFix/>
          </a:blip>
          <a:stretch>
            <a:fillRect/>
          </a:stretch>
        </p:blipFill>
        <p:spPr>
          <a:xfrm>
            <a:off x="152400" y="877500"/>
            <a:ext cx="4113601" cy="4113601"/>
          </a:xfrm>
          <a:prstGeom prst="rect">
            <a:avLst/>
          </a:prstGeom>
          <a:noFill/>
          <a:ln>
            <a:noFill/>
          </a:ln>
        </p:spPr>
      </p:pic>
      <p:pic>
        <p:nvPicPr>
          <p:cNvPr id="448" name="Google Shape;448;p65"/>
          <p:cNvPicPr preferRelativeResize="0"/>
          <p:nvPr/>
        </p:nvPicPr>
        <p:blipFill>
          <a:blip r:embed="rId4">
            <a:alphaModFix/>
          </a:blip>
          <a:stretch>
            <a:fillRect/>
          </a:stretch>
        </p:blipFill>
        <p:spPr>
          <a:xfrm>
            <a:off x="4418401" y="2816299"/>
            <a:ext cx="4187656" cy="2174802"/>
          </a:xfrm>
          <a:prstGeom prst="rect">
            <a:avLst/>
          </a:prstGeom>
          <a:noFill/>
          <a:ln>
            <a:noFill/>
          </a:ln>
        </p:spPr>
      </p:pic>
      <p:pic>
        <p:nvPicPr>
          <p:cNvPr id="449" name="Google Shape;449;p65"/>
          <p:cNvPicPr preferRelativeResize="0"/>
          <p:nvPr/>
        </p:nvPicPr>
        <p:blipFill rotWithShape="1">
          <a:blip r:embed="rId5">
            <a:alphaModFix/>
          </a:blip>
          <a:srcRect b="0" l="0" r="0" t="17266"/>
          <a:stretch/>
        </p:blipFill>
        <p:spPr>
          <a:xfrm>
            <a:off x="4418400" y="877501"/>
            <a:ext cx="4187658" cy="17992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Hessian </a:t>
            </a:r>
            <a:r>
              <a:rPr lang="en"/>
              <a:t>segmentation: </a:t>
            </a:r>
            <a:r>
              <a:rPr lang="en">
                <a:solidFill>
                  <a:srgbClr val="BF5700"/>
                </a:solidFill>
              </a:rPr>
              <a:t>distance function</a:t>
            </a:r>
            <a:endParaRPr>
              <a:solidFill>
                <a:srgbClr val="BF5700"/>
              </a:solidFill>
            </a:endParaRPr>
          </a:p>
        </p:txBody>
      </p:sp>
      <p:pic>
        <p:nvPicPr>
          <p:cNvPr id="455" name="Google Shape;455;p66"/>
          <p:cNvPicPr preferRelativeResize="0"/>
          <p:nvPr/>
        </p:nvPicPr>
        <p:blipFill>
          <a:blip r:embed="rId3">
            <a:alphaModFix/>
          </a:blip>
          <a:stretch>
            <a:fillRect/>
          </a:stretch>
        </p:blipFill>
        <p:spPr>
          <a:xfrm>
            <a:off x="152400" y="877500"/>
            <a:ext cx="5486889" cy="4113599"/>
          </a:xfrm>
          <a:prstGeom prst="rect">
            <a:avLst/>
          </a:prstGeom>
          <a:noFill/>
          <a:ln>
            <a:noFill/>
          </a:ln>
        </p:spPr>
      </p:pic>
      <p:sp>
        <p:nvSpPr>
          <p:cNvPr id="456" name="Google Shape;456;p66"/>
          <p:cNvSpPr txBox="1"/>
          <p:nvPr>
            <p:ph idx="1" type="body"/>
          </p:nvPr>
        </p:nvSpPr>
        <p:spPr>
          <a:xfrm>
            <a:off x="5639300" y="877500"/>
            <a:ext cx="3352200" cy="41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Fracture 1 mean: 0.8+-0.4</a:t>
            </a:r>
            <a:endParaRPr/>
          </a:p>
          <a:p>
            <a:pPr indent="0" lvl="0" marL="0" rtl="0" algn="l">
              <a:spcBef>
                <a:spcPts val="1600"/>
              </a:spcBef>
              <a:spcAft>
                <a:spcPts val="1600"/>
              </a:spcAft>
              <a:buNone/>
            </a:pPr>
            <a:r>
              <a:rPr lang="en"/>
              <a:t>Fracture 2 mean: 0.3+-0.1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67"/>
          <p:cNvPicPr preferRelativeResize="0"/>
          <p:nvPr/>
        </p:nvPicPr>
        <p:blipFill rotWithShape="1">
          <a:blip r:embed="rId3">
            <a:alphaModFix/>
          </a:blip>
          <a:srcRect b="0" l="33343" r="36936" t="0"/>
          <a:stretch/>
        </p:blipFill>
        <p:spPr>
          <a:xfrm>
            <a:off x="2210827" y="725100"/>
            <a:ext cx="1691099" cy="4266001"/>
          </a:xfrm>
          <a:prstGeom prst="rect">
            <a:avLst/>
          </a:prstGeom>
          <a:noFill/>
          <a:ln>
            <a:noFill/>
          </a:ln>
        </p:spPr>
      </p:pic>
      <p:sp>
        <p:nvSpPr>
          <p:cNvPr id="462" name="Google Shape;462;p67"/>
          <p:cNvSpPr txBox="1"/>
          <p:nvPr>
            <p:ph type="title"/>
          </p:nvPr>
        </p:nvSpPr>
        <p:spPr>
          <a:xfrm>
            <a:off x="152400" y="152400"/>
            <a:ext cx="8839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Hessian segmentation: </a:t>
            </a:r>
            <a:r>
              <a:rPr lang="en">
                <a:solidFill>
                  <a:srgbClr val="BF5700"/>
                </a:solidFill>
              </a:rPr>
              <a:t>distance function</a:t>
            </a:r>
            <a:endParaRPr>
              <a:solidFill>
                <a:srgbClr val="BF5700"/>
              </a:solidFill>
            </a:endParaRPr>
          </a:p>
        </p:txBody>
      </p:sp>
      <p:pic>
        <p:nvPicPr>
          <p:cNvPr id="463" name="Google Shape;463;p67"/>
          <p:cNvPicPr preferRelativeResize="0"/>
          <p:nvPr/>
        </p:nvPicPr>
        <p:blipFill rotWithShape="1">
          <a:blip r:embed="rId4">
            <a:alphaModFix/>
          </a:blip>
          <a:srcRect b="0" l="33888" r="32615" t="0"/>
          <a:stretch/>
        </p:blipFill>
        <p:spPr>
          <a:xfrm>
            <a:off x="152404" y="725100"/>
            <a:ext cx="1906026" cy="4266001"/>
          </a:xfrm>
          <a:prstGeom prst="rect">
            <a:avLst/>
          </a:prstGeom>
          <a:noFill/>
          <a:ln>
            <a:noFill/>
          </a:ln>
        </p:spPr>
      </p:pic>
      <p:pic>
        <p:nvPicPr>
          <p:cNvPr id="464" name="Google Shape;464;p67"/>
          <p:cNvPicPr preferRelativeResize="0"/>
          <p:nvPr/>
        </p:nvPicPr>
        <p:blipFill>
          <a:blip r:embed="rId5">
            <a:alphaModFix/>
          </a:blip>
          <a:stretch>
            <a:fillRect/>
          </a:stretch>
        </p:blipFill>
        <p:spPr>
          <a:xfrm>
            <a:off x="4054326" y="877500"/>
            <a:ext cx="4937273" cy="37015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29"/>
          <p:cNvPicPr preferRelativeResize="0"/>
          <p:nvPr/>
        </p:nvPicPr>
        <p:blipFill rotWithShape="1">
          <a:blip r:embed="rId3">
            <a:alphaModFix/>
          </a:blip>
          <a:srcRect b="1224" l="0" r="0" t="0"/>
          <a:stretch/>
        </p:blipFill>
        <p:spPr>
          <a:xfrm>
            <a:off x="1849734" y="1409702"/>
            <a:ext cx="2292975" cy="3043513"/>
          </a:xfrm>
          <a:prstGeom prst="rect">
            <a:avLst/>
          </a:prstGeom>
          <a:noFill/>
          <a:ln>
            <a:noFill/>
          </a:ln>
          <a:effectLst>
            <a:outerShdw blurRad="57150" rotWithShape="0" algn="bl" dir="5400000" dist="19050">
              <a:srgbClr val="000000">
                <a:alpha val="50000"/>
              </a:srgbClr>
            </a:outerShdw>
          </a:effectLst>
        </p:spPr>
      </p:pic>
      <p:sp>
        <p:nvSpPr>
          <p:cNvPr id="166" name="Google Shape;166;p29"/>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F5700"/>
                </a:solidFill>
              </a:rPr>
              <a:t>Motivation: </a:t>
            </a:r>
            <a:r>
              <a:rPr lang="en">
                <a:solidFill>
                  <a:srgbClr val="333F48"/>
                </a:solidFill>
              </a:rPr>
              <a:t>NMR is uniquely suited for hydrological investigations in the weathered bedrock vadose zone</a:t>
            </a:r>
            <a:endParaRPr>
              <a:solidFill>
                <a:srgbClr val="333F48"/>
              </a:solidFill>
            </a:endParaRPr>
          </a:p>
          <a:p>
            <a:pPr indent="0" lvl="0" marL="0" rtl="0" algn="l">
              <a:spcBef>
                <a:spcPts val="0"/>
              </a:spcBef>
              <a:spcAft>
                <a:spcPts val="0"/>
              </a:spcAft>
              <a:buNone/>
            </a:pPr>
            <a:r>
              <a:t/>
            </a:r>
            <a:endParaRPr/>
          </a:p>
        </p:txBody>
      </p:sp>
      <p:sp>
        <p:nvSpPr>
          <p:cNvPr id="167" name="Google Shape;167;p29"/>
          <p:cNvSpPr txBox="1"/>
          <p:nvPr/>
        </p:nvSpPr>
        <p:spPr>
          <a:xfrm>
            <a:off x="2216396" y="4521192"/>
            <a:ext cx="1879500" cy="30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(Vista Clara, Inc.)</a:t>
            </a:r>
            <a:endParaRPr sz="1200">
              <a:solidFill>
                <a:srgbClr val="666666"/>
              </a:solidFill>
              <a:latin typeface="Calibri"/>
              <a:ea typeface="Calibri"/>
              <a:cs typeface="Calibri"/>
              <a:sym typeface="Calibri"/>
            </a:endParaRPr>
          </a:p>
        </p:txBody>
      </p:sp>
      <p:sp>
        <p:nvSpPr>
          <p:cNvPr id="168" name="Google Shape;168;p29"/>
          <p:cNvSpPr txBox="1"/>
          <p:nvPr>
            <p:ph idx="1" type="body"/>
          </p:nvPr>
        </p:nvSpPr>
        <p:spPr>
          <a:xfrm>
            <a:off x="4572000" y="1197300"/>
            <a:ext cx="4419600" cy="3793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666666"/>
              </a:buClr>
              <a:buSzPts val="2000"/>
              <a:buChar char="●"/>
            </a:pPr>
            <a:r>
              <a:rPr lang="en">
                <a:solidFill>
                  <a:srgbClr val="666666"/>
                </a:solidFill>
              </a:rPr>
              <a:t>Directly sensitive to water</a:t>
            </a:r>
            <a:endParaRPr>
              <a:solidFill>
                <a:srgbClr val="666666"/>
              </a:solidFill>
            </a:endParaRPr>
          </a:p>
          <a:p>
            <a:pPr indent="-355600" lvl="0" marL="457200" rtl="0" algn="l">
              <a:spcBef>
                <a:spcPts val="0"/>
              </a:spcBef>
              <a:spcAft>
                <a:spcPts val="0"/>
              </a:spcAft>
              <a:buClr>
                <a:srgbClr val="666666"/>
              </a:buClr>
              <a:buSzPts val="2000"/>
              <a:buChar char="●"/>
            </a:pPr>
            <a:r>
              <a:rPr b="1" lang="en">
                <a:solidFill>
                  <a:srgbClr val="666666"/>
                </a:solidFill>
              </a:rPr>
              <a:t>No site-specific calibration</a:t>
            </a:r>
            <a:endParaRPr b="1">
              <a:solidFill>
                <a:srgbClr val="666666"/>
              </a:solidFill>
            </a:endParaRPr>
          </a:p>
          <a:p>
            <a:pPr indent="-355600" lvl="0" marL="457200" rtl="0" algn="l">
              <a:spcBef>
                <a:spcPts val="0"/>
              </a:spcBef>
              <a:spcAft>
                <a:spcPts val="0"/>
              </a:spcAft>
              <a:buClr>
                <a:srgbClr val="666666"/>
              </a:buClr>
              <a:buSzPts val="2000"/>
              <a:buChar char="●"/>
            </a:pPr>
            <a:r>
              <a:rPr b="1" lang="en">
                <a:solidFill>
                  <a:srgbClr val="666666"/>
                </a:solidFill>
              </a:rPr>
              <a:t>Matrix-independent water content measurement</a:t>
            </a:r>
            <a:endParaRPr b="1">
              <a:solidFill>
                <a:srgbClr val="666666"/>
              </a:solidFill>
            </a:endParaRPr>
          </a:p>
          <a:p>
            <a:pPr indent="-355600" lvl="0" marL="457200" rtl="0" algn="l">
              <a:spcBef>
                <a:spcPts val="0"/>
              </a:spcBef>
              <a:spcAft>
                <a:spcPts val="0"/>
              </a:spcAft>
              <a:buClr>
                <a:srgbClr val="666666"/>
              </a:buClr>
              <a:buSzPts val="2000"/>
              <a:buChar char="●"/>
            </a:pPr>
            <a:r>
              <a:rPr b="1" lang="en">
                <a:solidFill>
                  <a:srgbClr val="666666"/>
                </a:solidFill>
              </a:rPr>
              <a:t>Fixed, well-defined volume of investigation</a:t>
            </a:r>
            <a:endParaRPr b="1">
              <a:solidFill>
                <a:srgbClr val="666666"/>
              </a:solidFill>
            </a:endParaRPr>
          </a:p>
          <a:p>
            <a:pPr indent="-355600" lvl="0" marL="457200" rtl="0" algn="l">
              <a:spcBef>
                <a:spcPts val="0"/>
              </a:spcBef>
              <a:spcAft>
                <a:spcPts val="0"/>
              </a:spcAft>
              <a:buClr>
                <a:srgbClr val="666666"/>
              </a:buClr>
              <a:buSzPts val="2000"/>
              <a:buChar char="●"/>
            </a:pPr>
            <a:r>
              <a:rPr lang="en">
                <a:solidFill>
                  <a:srgbClr val="666666"/>
                </a:solidFill>
              </a:rPr>
              <a:t>High vertical resolution</a:t>
            </a:r>
            <a:endParaRPr>
              <a:solidFill>
                <a:srgbClr val="666666"/>
              </a:solidFill>
            </a:endParaRPr>
          </a:p>
          <a:p>
            <a:pPr indent="-355600" lvl="0" marL="457200" rtl="0" algn="l">
              <a:spcBef>
                <a:spcPts val="0"/>
              </a:spcBef>
              <a:spcAft>
                <a:spcPts val="0"/>
              </a:spcAft>
              <a:buClr>
                <a:srgbClr val="666666"/>
              </a:buClr>
              <a:buSzPts val="2000"/>
              <a:buChar char="●"/>
            </a:pPr>
            <a:r>
              <a:rPr lang="en">
                <a:solidFill>
                  <a:srgbClr val="666666"/>
                </a:solidFill>
              </a:rPr>
              <a:t>Decades of use in petroleum exploration</a:t>
            </a:r>
            <a:endParaRPr>
              <a:solidFill>
                <a:srgbClr val="666666"/>
              </a:solidFill>
            </a:endParaRPr>
          </a:p>
          <a:p>
            <a:pPr indent="-355600" lvl="0" marL="457200" rtl="0" algn="l">
              <a:spcBef>
                <a:spcPts val="0"/>
              </a:spcBef>
              <a:spcAft>
                <a:spcPts val="0"/>
              </a:spcAft>
              <a:buClr>
                <a:srgbClr val="666666"/>
              </a:buClr>
              <a:buSzPts val="2000"/>
              <a:buChar char="●"/>
            </a:pPr>
            <a:r>
              <a:rPr lang="en">
                <a:solidFill>
                  <a:srgbClr val="666666"/>
                </a:solidFill>
              </a:rPr>
              <a:t>Sensitive to pore environment</a:t>
            </a:r>
            <a:endParaRPr>
              <a:solidFill>
                <a:srgbClr val="666666"/>
              </a:solidFill>
            </a:endParaRPr>
          </a:p>
        </p:txBody>
      </p:sp>
      <p:pic>
        <p:nvPicPr>
          <p:cNvPr id="169" name="Google Shape;169;p29"/>
          <p:cNvPicPr preferRelativeResize="0"/>
          <p:nvPr/>
        </p:nvPicPr>
        <p:blipFill>
          <a:blip r:embed="rId4">
            <a:alphaModFix amt="0"/>
          </a:blip>
          <a:stretch>
            <a:fillRect/>
          </a:stretch>
        </p:blipFill>
        <p:spPr>
          <a:xfrm>
            <a:off x="152400" y="1409700"/>
            <a:ext cx="1544925" cy="2010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F5700"/>
                </a:solidFill>
              </a:rPr>
              <a:t>Motivation: </a:t>
            </a:r>
            <a:r>
              <a:rPr lang="en">
                <a:solidFill>
                  <a:srgbClr val="333F48"/>
                </a:solidFill>
              </a:rPr>
              <a:t>NMR is uniquely suited for hydrological investigations in the weathered bedrock vadose zone</a:t>
            </a:r>
            <a:endParaRPr>
              <a:solidFill>
                <a:srgbClr val="333F48"/>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solidFill>
                <a:srgbClr val="BF5700"/>
              </a:solidFill>
            </a:endParaRPr>
          </a:p>
        </p:txBody>
      </p:sp>
      <p:pic>
        <p:nvPicPr>
          <p:cNvPr id="175" name="Google Shape;175;p30"/>
          <p:cNvPicPr preferRelativeResize="0"/>
          <p:nvPr/>
        </p:nvPicPr>
        <p:blipFill rotWithShape="1">
          <a:blip r:embed="rId3">
            <a:alphaModFix/>
          </a:blip>
          <a:srcRect b="10152" l="0" r="0" t="0"/>
          <a:stretch/>
        </p:blipFill>
        <p:spPr>
          <a:xfrm>
            <a:off x="3933200" y="1349700"/>
            <a:ext cx="4318201" cy="3352975"/>
          </a:xfrm>
          <a:prstGeom prst="rect">
            <a:avLst/>
          </a:prstGeom>
          <a:noFill/>
          <a:ln>
            <a:noFill/>
          </a:ln>
          <a:effectLst>
            <a:outerShdw blurRad="57150" rotWithShape="0" algn="bl" dir="5400000" dist="19050">
              <a:srgbClr val="000000">
                <a:alpha val="50000"/>
              </a:srgbClr>
            </a:outerShdw>
          </a:effectLst>
        </p:spPr>
      </p:pic>
      <p:sp>
        <p:nvSpPr>
          <p:cNvPr id="176" name="Google Shape;176;p30"/>
          <p:cNvSpPr txBox="1"/>
          <p:nvPr/>
        </p:nvSpPr>
        <p:spPr>
          <a:xfrm>
            <a:off x="6267171" y="4621342"/>
            <a:ext cx="1879500" cy="30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(Coates et al., 1999)</a:t>
            </a:r>
            <a:endParaRPr sz="1200">
              <a:solidFill>
                <a:srgbClr val="666666"/>
              </a:solidFill>
              <a:latin typeface="Calibri"/>
              <a:ea typeface="Calibri"/>
              <a:cs typeface="Calibri"/>
              <a:sym typeface="Calibri"/>
            </a:endParaRPr>
          </a:p>
        </p:txBody>
      </p:sp>
      <p:sp>
        <p:nvSpPr>
          <p:cNvPr id="177" name="Google Shape;177;p30"/>
          <p:cNvSpPr txBox="1"/>
          <p:nvPr>
            <p:ph idx="1" type="body"/>
          </p:nvPr>
        </p:nvSpPr>
        <p:spPr>
          <a:xfrm>
            <a:off x="152400" y="1197300"/>
            <a:ext cx="3577800" cy="37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Initial amplitude</a:t>
            </a:r>
            <a:r>
              <a:rPr lang="en"/>
              <a:t> directly proportional to water content</a:t>
            </a:r>
            <a:endParaRPr/>
          </a:p>
          <a:p>
            <a:pPr indent="0" lvl="0" marL="0" rtl="0" algn="l">
              <a:spcBef>
                <a:spcPts val="1600"/>
              </a:spcBef>
              <a:spcAft>
                <a:spcPts val="0"/>
              </a:spcAft>
              <a:buNone/>
            </a:pPr>
            <a:r>
              <a:rPr b="1" lang="en"/>
              <a:t>Signal decay </a:t>
            </a:r>
            <a:r>
              <a:rPr lang="en"/>
              <a:t>(relaxation) influenced by pore environment</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8" name="Google Shape;178;p30"/>
          <p:cNvPicPr preferRelativeResize="0"/>
          <p:nvPr/>
        </p:nvPicPr>
        <p:blipFill>
          <a:blip r:embed="rId4">
            <a:alphaModFix/>
          </a:blip>
          <a:stretch>
            <a:fillRect/>
          </a:stretch>
        </p:blipFill>
        <p:spPr>
          <a:xfrm>
            <a:off x="152400" y="3422600"/>
            <a:ext cx="3577800" cy="1018225"/>
          </a:xfrm>
          <a:prstGeom prst="rect">
            <a:avLst/>
          </a:prstGeom>
          <a:noFill/>
          <a:ln>
            <a:noFill/>
          </a:ln>
        </p:spPr>
      </p:pic>
      <p:sp>
        <p:nvSpPr>
          <p:cNvPr id="179" name="Google Shape;179;p30"/>
          <p:cNvSpPr txBox="1"/>
          <p:nvPr/>
        </p:nvSpPr>
        <p:spPr>
          <a:xfrm>
            <a:off x="7519350" y="3276175"/>
            <a:ext cx="4801800" cy="5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BF5700"/>
                </a:solidFill>
              </a:rPr>
              <a:t>Part 3 </a:t>
            </a:r>
            <a:r>
              <a:rPr i="1" lang="en">
                <a:solidFill>
                  <a:srgbClr val="BF5700"/>
                </a:solidFill>
              </a:rPr>
              <a:t>Question</a:t>
            </a:r>
            <a:r>
              <a:rPr lang="en">
                <a:solidFill>
                  <a:srgbClr val="BF5700"/>
                </a:solidFill>
              </a:rPr>
              <a:t>: </a:t>
            </a:r>
            <a:r>
              <a:rPr lang="en">
                <a:solidFill>
                  <a:srgbClr val="333F48"/>
                </a:solidFill>
              </a:rPr>
              <a:t> What is the water potential of rock moisture</a:t>
            </a:r>
            <a:endParaRPr>
              <a:solidFill>
                <a:srgbClr val="666666"/>
              </a:solidFill>
            </a:endParaRPr>
          </a:p>
        </p:txBody>
      </p:sp>
      <p:pic>
        <p:nvPicPr>
          <p:cNvPr id="185" name="Google Shape;185;p31"/>
          <p:cNvPicPr preferRelativeResize="0"/>
          <p:nvPr/>
        </p:nvPicPr>
        <p:blipFill rotWithShape="1">
          <a:blip r:embed="rId3">
            <a:alphaModFix/>
          </a:blip>
          <a:srcRect b="49614" l="0" r="0" t="0"/>
          <a:stretch/>
        </p:blipFill>
        <p:spPr>
          <a:xfrm>
            <a:off x="1286150" y="1474750"/>
            <a:ext cx="2924875" cy="2912149"/>
          </a:xfrm>
          <a:prstGeom prst="rect">
            <a:avLst/>
          </a:prstGeom>
          <a:noFill/>
          <a:ln>
            <a:noFill/>
          </a:ln>
        </p:spPr>
      </p:pic>
      <p:pic>
        <p:nvPicPr>
          <p:cNvPr id="186" name="Google Shape;186;p31"/>
          <p:cNvPicPr preferRelativeResize="0"/>
          <p:nvPr/>
        </p:nvPicPr>
        <p:blipFill rotWithShape="1">
          <a:blip r:embed="rId3">
            <a:alphaModFix/>
          </a:blip>
          <a:srcRect b="0" l="0" r="0" t="49614"/>
          <a:stretch/>
        </p:blipFill>
        <p:spPr>
          <a:xfrm>
            <a:off x="4211025" y="1474751"/>
            <a:ext cx="2924875" cy="2912149"/>
          </a:xfrm>
          <a:prstGeom prst="rect">
            <a:avLst/>
          </a:prstGeom>
          <a:noFill/>
          <a:ln>
            <a:noFill/>
          </a:ln>
        </p:spPr>
      </p:pic>
      <p:sp>
        <p:nvSpPr>
          <p:cNvPr id="187" name="Google Shape;187;p31"/>
          <p:cNvSpPr/>
          <p:nvPr/>
        </p:nvSpPr>
        <p:spPr>
          <a:xfrm>
            <a:off x="1425500" y="1575550"/>
            <a:ext cx="391800" cy="31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p:nvPr/>
        </p:nvSpPr>
        <p:spPr>
          <a:xfrm>
            <a:off x="4376100" y="1519550"/>
            <a:ext cx="391800" cy="31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1"/>
          <p:cNvSpPr txBox="1"/>
          <p:nvPr/>
        </p:nvSpPr>
        <p:spPr>
          <a:xfrm>
            <a:off x="5256396" y="4386892"/>
            <a:ext cx="1879500" cy="30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(Talabi et al., 2009)</a:t>
            </a:r>
            <a:endParaRPr sz="1200">
              <a:solidFill>
                <a:srgbClr val="666666"/>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BF5700"/>
                </a:solidFill>
              </a:rPr>
              <a:t>Part 3 </a:t>
            </a:r>
            <a:r>
              <a:rPr i="1" lang="en">
                <a:solidFill>
                  <a:srgbClr val="BF5700"/>
                </a:solidFill>
              </a:rPr>
              <a:t>Methods</a:t>
            </a:r>
            <a:r>
              <a:rPr lang="en">
                <a:solidFill>
                  <a:srgbClr val="BF5700"/>
                </a:solidFill>
              </a:rPr>
              <a:t>: </a:t>
            </a:r>
            <a:r>
              <a:rPr lang="en">
                <a:solidFill>
                  <a:srgbClr val="333F48"/>
                </a:solidFill>
              </a:rPr>
              <a:t>NMR relaxation is controlled by pore radius and can be related to water potential</a:t>
            </a:r>
            <a:endParaRPr>
              <a:solidFill>
                <a:srgbClr val="666666"/>
              </a:solidFill>
            </a:endParaRPr>
          </a:p>
        </p:txBody>
      </p:sp>
      <p:pic>
        <p:nvPicPr>
          <p:cNvPr id="195" name="Google Shape;195;p32"/>
          <p:cNvPicPr preferRelativeResize="0"/>
          <p:nvPr/>
        </p:nvPicPr>
        <p:blipFill rotWithShape="1">
          <a:blip r:embed="rId3">
            <a:alphaModFix/>
          </a:blip>
          <a:srcRect b="0" l="0" r="40866" t="0"/>
          <a:stretch/>
        </p:blipFill>
        <p:spPr>
          <a:xfrm>
            <a:off x="2505751" y="1279860"/>
            <a:ext cx="1645920" cy="685800"/>
          </a:xfrm>
          <a:prstGeom prst="rect">
            <a:avLst/>
          </a:prstGeom>
          <a:noFill/>
          <a:ln>
            <a:noFill/>
          </a:ln>
        </p:spPr>
      </p:pic>
      <p:pic>
        <p:nvPicPr>
          <p:cNvPr id="196" name="Google Shape;196;p32"/>
          <p:cNvPicPr preferRelativeResize="0"/>
          <p:nvPr/>
        </p:nvPicPr>
        <p:blipFill>
          <a:blip r:embed="rId4">
            <a:alphaModFix/>
          </a:blip>
          <a:stretch>
            <a:fillRect/>
          </a:stretch>
        </p:blipFill>
        <p:spPr>
          <a:xfrm>
            <a:off x="5160500" y="1371113"/>
            <a:ext cx="3615145" cy="685800"/>
          </a:xfrm>
          <a:prstGeom prst="rect">
            <a:avLst/>
          </a:prstGeom>
          <a:noFill/>
          <a:ln>
            <a:noFill/>
          </a:ln>
        </p:spPr>
      </p:pic>
      <p:pic>
        <p:nvPicPr>
          <p:cNvPr id="197" name="Google Shape;197;p32"/>
          <p:cNvPicPr preferRelativeResize="0"/>
          <p:nvPr/>
        </p:nvPicPr>
        <p:blipFill>
          <a:blip r:embed="rId5">
            <a:alphaModFix/>
          </a:blip>
          <a:stretch>
            <a:fillRect/>
          </a:stretch>
        </p:blipFill>
        <p:spPr>
          <a:xfrm>
            <a:off x="248321" y="1376775"/>
            <a:ext cx="1322614" cy="685800"/>
          </a:xfrm>
          <a:prstGeom prst="rect">
            <a:avLst/>
          </a:prstGeom>
          <a:noFill/>
          <a:ln>
            <a:noFill/>
          </a:ln>
        </p:spPr>
      </p:pic>
      <p:pic>
        <p:nvPicPr>
          <p:cNvPr id="198" name="Google Shape;198;p32"/>
          <p:cNvPicPr preferRelativeResize="0"/>
          <p:nvPr/>
        </p:nvPicPr>
        <p:blipFill>
          <a:blip r:embed="rId6">
            <a:alphaModFix/>
          </a:blip>
          <a:stretch>
            <a:fillRect/>
          </a:stretch>
        </p:blipFill>
        <p:spPr>
          <a:xfrm>
            <a:off x="248325" y="2305625"/>
            <a:ext cx="3712175" cy="2465550"/>
          </a:xfrm>
          <a:prstGeom prst="rect">
            <a:avLst/>
          </a:prstGeom>
          <a:noFill/>
          <a:ln>
            <a:noFill/>
          </a:ln>
          <a:effectLst>
            <a:outerShdw blurRad="57150" rotWithShape="0" algn="bl" dir="5400000" dist="19050">
              <a:srgbClr val="000000">
                <a:alpha val="50000"/>
              </a:srgbClr>
            </a:outerShdw>
          </a:effectLst>
        </p:spPr>
      </p:pic>
      <p:sp>
        <p:nvSpPr>
          <p:cNvPr id="199" name="Google Shape;199;p32"/>
          <p:cNvSpPr txBox="1"/>
          <p:nvPr/>
        </p:nvSpPr>
        <p:spPr>
          <a:xfrm>
            <a:off x="1927071" y="4644417"/>
            <a:ext cx="1879500" cy="30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(Tuller et al., 2005)</a:t>
            </a:r>
            <a:endParaRPr sz="1200">
              <a:solidFill>
                <a:srgbClr val="666666"/>
              </a:solidFill>
              <a:latin typeface="Calibri"/>
              <a:ea typeface="Calibri"/>
              <a:cs typeface="Calibri"/>
              <a:sym typeface="Calibri"/>
            </a:endParaRPr>
          </a:p>
        </p:txBody>
      </p:sp>
      <p:pic>
        <p:nvPicPr>
          <p:cNvPr id="200" name="Google Shape;200;p32"/>
          <p:cNvPicPr preferRelativeResize="0"/>
          <p:nvPr/>
        </p:nvPicPr>
        <p:blipFill rotWithShape="1">
          <a:blip r:embed="rId7">
            <a:alphaModFix/>
          </a:blip>
          <a:srcRect b="10153" l="0" r="0" t="66267"/>
          <a:stretch/>
        </p:blipFill>
        <p:spPr>
          <a:xfrm>
            <a:off x="4673387" y="3670325"/>
            <a:ext cx="4318201" cy="879950"/>
          </a:xfrm>
          <a:prstGeom prst="rect">
            <a:avLst/>
          </a:prstGeom>
          <a:noFill/>
          <a:ln>
            <a:noFill/>
          </a:ln>
          <a:effectLst>
            <a:outerShdw blurRad="57150" rotWithShape="0" algn="bl" dir="5400000" dist="19050">
              <a:srgbClr val="000000">
                <a:alpha val="50000"/>
              </a:srgbClr>
            </a:outerShdw>
          </a:effectLst>
        </p:spPr>
      </p:pic>
      <p:pic>
        <p:nvPicPr>
          <p:cNvPr id="201" name="Google Shape;201;p32"/>
          <p:cNvPicPr preferRelativeResize="0"/>
          <p:nvPr/>
        </p:nvPicPr>
        <p:blipFill rotWithShape="1">
          <a:blip r:embed="rId7">
            <a:alphaModFix/>
          </a:blip>
          <a:srcRect b="35512" l="0" r="0" t="50676"/>
          <a:stretch/>
        </p:blipFill>
        <p:spPr>
          <a:xfrm>
            <a:off x="4673400" y="2605913"/>
            <a:ext cx="4318201" cy="515425"/>
          </a:xfrm>
          <a:prstGeom prst="rect">
            <a:avLst/>
          </a:prstGeom>
          <a:noFill/>
          <a:ln>
            <a:noFill/>
          </a:ln>
          <a:effectLst>
            <a:outerShdw blurRad="57150" rotWithShape="0" algn="bl" dir="5400000" dist="19050">
              <a:srgbClr val="000000">
                <a:alpha val="50000"/>
              </a:srgbClr>
            </a:outerShdw>
          </a:effectLst>
        </p:spPr>
      </p:pic>
      <p:cxnSp>
        <p:nvCxnSpPr>
          <p:cNvPr id="202" name="Google Shape;202;p32"/>
          <p:cNvCxnSpPr>
            <a:stCxn id="200" idx="1"/>
          </p:cNvCxnSpPr>
          <p:nvPr/>
        </p:nvCxnSpPr>
        <p:spPr>
          <a:xfrm flipH="1">
            <a:off x="2899188" y="4110300"/>
            <a:ext cx="1774200" cy="88200"/>
          </a:xfrm>
          <a:prstGeom prst="straightConnector1">
            <a:avLst/>
          </a:prstGeom>
          <a:noFill/>
          <a:ln cap="flat" cmpd="sng" w="38100">
            <a:solidFill>
              <a:schemeClr val="dk2"/>
            </a:solidFill>
            <a:prstDash val="solid"/>
            <a:round/>
            <a:headEnd len="med" w="med" type="none"/>
            <a:tailEnd len="med" w="med" type="triangle"/>
          </a:ln>
        </p:spPr>
      </p:cxnSp>
      <p:cxnSp>
        <p:nvCxnSpPr>
          <p:cNvPr id="203" name="Google Shape;203;p32"/>
          <p:cNvCxnSpPr>
            <a:stCxn id="201" idx="1"/>
          </p:cNvCxnSpPr>
          <p:nvPr/>
        </p:nvCxnSpPr>
        <p:spPr>
          <a:xfrm rot="10800000">
            <a:off x="2867100" y="2662925"/>
            <a:ext cx="1806300" cy="200700"/>
          </a:xfrm>
          <a:prstGeom prst="straightConnector1">
            <a:avLst/>
          </a:prstGeom>
          <a:noFill/>
          <a:ln cap="flat" cmpd="sng" w="38100">
            <a:solidFill>
              <a:schemeClr val="dk2"/>
            </a:solidFill>
            <a:prstDash val="solid"/>
            <a:round/>
            <a:headEnd len="med" w="med" type="none"/>
            <a:tailEnd len="med" w="med" type="triangle"/>
          </a:ln>
        </p:spPr>
      </p:cxnSp>
      <p:sp>
        <p:nvSpPr>
          <p:cNvPr id="204" name="Google Shape;204;p32"/>
          <p:cNvSpPr txBox="1"/>
          <p:nvPr/>
        </p:nvSpPr>
        <p:spPr>
          <a:xfrm>
            <a:off x="7112096" y="4644417"/>
            <a:ext cx="1879500" cy="300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rgbClr val="666666"/>
                </a:solidFill>
                <a:latin typeface="Calibri"/>
                <a:ea typeface="Calibri"/>
                <a:cs typeface="Calibri"/>
                <a:sym typeface="Calibri"/>
              </a:rPr>
              <a:t>(Coates et al., 1999)</a:t>
            </a:r>
            <a:endParaRPr sz="1200">
              <a:solidFill>
                <a:srgbClr val="666666"/>
              </a:solidFill>
              <a:latin typeface="Calibri"/>
              <a:ea typeface="Calibri"/>
              <a:cs typeface="Calibri"/>
              <a:sym typeface="Calibri"/>
            </a:endParaRPr>
          </a:p>
        </p:txBody>
      </p:sp>
      <p:pic>
        <p:nvPicPr>
          <p:cNvPr id="205" name="Google Shape;205;p32"/>
          <p:cNvPicPr preferRelativeResize="0"/>
          <p:nvPr/>
        </p:nvPicPr>
        <p:blipFill rotWithShape="1">
          <a:blip r:embed="rId7">
            <a:alphaModFix/>
          </a:blip>
          <a:srcRect b="91711" l="0" r="0" t="0"/>
          <a:stretch/>
        </p:blipFill>
        <p:spPr>
          <a:xfrm>
            <a:off x="4673400" y="2290383"/>
            <a:ext cx="4318201" cy="30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152400" y="152400"/>
            <a:ext cx="8839200" cy="104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solidFill>
                  <a:srgbClr val="BF5700"/>
                </a:solidFill>
              </a:rPr>
              <a:t>Part 3 </a:t>
            </a:r>
            <a:r>
              <a:rPr i="1" lang="en">
                <a:solidFill>
                  <a:srgbClr val="BF5700"/>
                </a:solidFill>
              </a:rPr>
              <a:t>Methods</a:t>
            </a:r>
            <a:r>
              <a:rPr lang="en">
                <a:solidFill>
                  <a:srgbClr val="BF5700"/>
                </a:solidFill>
              </a:rPr>
              <a:t>: </a:t>
            </a:r>
            <a:r>
              <a:rPr lang="en">
                <a:solidFill>
                  <a:srgbClr val="333F48"/>
                </a:solidFill>
              </a:rPr>
              <a:t>NMR relaxation can be related to water potential</a:t>
            </a:r>
            <a:endParaRPr>
              <a:solidFill>
                <a:srgbClr val="333F48"/>
              </a:solidFill>
            </a:endParaRPr>
          </a:p>
        </p:txBody>
      </p:sp>
      <p:pic>
        <p:nvPicPr>
          <p:cNvPr id="211" name="Google Shape;211;p33"/>
          <p:cNvPicPr preferRelativeResize="0"/>
          <p:nvPr/>
        </p:nvPicPr>
        <p:blipFill rotWithShape="1">
          <a:blip r:embed="rId3">
            <a:alphaModFix/>
          </a:blip>
          <a:srcRect b="14528" l="8105" r="6395" t="18487"/>
          <a:stretch/>
        </p:blipFill>
        <p:spPr>
          <a:xfrm>
            <a:off x="152400" y="1528451"/>
            <a:ext cx="8839200" cy="34626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ssertion">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